
<file path=[Content_Types].xml><?xml version="1.0" encoding="utf-8"?>
<Types xmlns="http://schemas.openxmlformats.org/package/2006/content-types">
  <Default Extension="png" ContentType="image/png"/>
  <Default Extension="jpeg" ContentType="image/jpeg"/>
  <Default Extension="webp" ContentType="image/png"/>
  <Default Extension="emf" ContentType="image/x-emf"/>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4" r:id="rId1"/>
  </p:sldMasterIdLst>
  <p:notesMasterIdLst>
    <p:notesMasterId r:id="rId25"/>
  </p:notesMasterIdLst>
  <p:handoutMasterIdLst>
    <p:handoutMasterId r:id="rId26"/>
  </p:handoutMasterIdLst>
  <p:sldIdLst>
    <p:sldId id="297" r:id="rId2"/>
    <p:sldId id="307" r:id="rId3"/>
    <p:sldId id="286" r:id="rId4"/>
    <p:sldId id="306" r:id="rId5"/>
    <p:sldId id="303" r:id="rId6"/>
    <p:sldId id="287" r:id="rId7"/>
    <p:sldId id="308" r:id="rId8"/>
    <p:sldId id="288" r:id="rId9"/>
    <p:sldId id="289" r:id="rId10"/>
    <p:sldId id="312" r:id="rId11"/>
    <p:sldId id="310" r:id="rId12"/>
    <p:sldId id="313" r:id="rId13"/>
    <p:sldId id="314" r:id="rId14"/>
    <p:sldId id="294" r:id="rId15"/>
    <p:sldId id="293" r:id="rId16"/>
    <p:sldId id="291" r:id="rId17"/>
    <p:sldId id="295" r:id="rId18"/>
    <p:sldId id="283" r:id="rId19"/>
    <p:sldId id="309" r:id="rId20"/>
    <p:sldId id="311" r:id="rId21"/>
    <p:sldId id="302" r:id="rId22"/>
    <p:sldId id="285" r:id="rId23"/>
    <p:sldId id="282"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Welcome" id="{E75E278A-FF0E-49A4-B170-79828D63BBAD}">
          <p14:sldIdLst>
            <p14:sldId id="297"/>
            <p14:sldId id="307"/>
          </p14:sldIdLst>
        </p14:section>
        <p14:section name="Design, Morph, Annotate, Work Together, Tell Me" id="{B9B51309-D148-4332-87C2-07BE32FBCA3B}">
          <p14:sldIdLst>
            <p14:sldId id="286"/>
            <p14:sldId id="306"/>
            <p14:sldId id="303"/>
            <p14:sldId id="287"/>
            <p14:sldId id="308"/>
            <p14:sldId id="288"/>
            <p14:sldId id="289"/>
            <p14:sldId id="312"/>
            <p14:sldId id="310"/>
            <p14:sldId id="313"/>
            <p14:sldId id="314"/>
            <p14:sldId id="294"/>
            <p14:sldId id="293"/>
            <p14:sldId id="291"/>
            <p14:sldId id="295"/>
            <p14:sldId id="283"/>
            <p14:sldId id="309"/>
            <p14:sldId id="311"/>
            <p14:sldId id="302"/>
          </p14:sldIdLst>
        </p14:section>
        <p14:section name="Learn More" id="{2CC34DB2-6590-42C0-AD4B-A04C6060184E}">
          <p14:sldIdLst>
            <p14:sldId id="285"/>
            <p14:sldId id="282"/>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B6676"/>
    <a:srgbClr val="F5F5F5"/>
    <a:srgbClr val="BEDCF4"/>
    <a:srgbClr val="1A5C57"/>
    <a:srgbClr val="003E3B"/>
    <a:srgbClr val="703734"/>
    <a:srgbClr val="FF9D25"/>
    <a:srgbClr val="3B91C0"/>
    <a:srgbClr val="1DA1F2"/>
    <a:srgbClr val="00A2E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119" autoAdjust="0"/>
    <p:restoredTop sz="71980" autoAdjust="0"/>
  </p:normalViewPr>
  <p:slideViewPr>
    <p:cSldViewPr snapToGrid="0">
      <p:cViewPr varScale="1">
        <p:scale>
          <a:sx n="57" d="100"/>
          <a:sy n="57" d="100"/>
        </p:scale>
        <p:origin x="1032" y="72"/>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69" d="100"/>
          <a:sy n="69" d="100"/>
        </p:scale>
        <p:origin x="2784" y="5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commentAuthors" Target="commentAuthors.xml"/><Relationship Id="rId30"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4_1">
  <dgm:title val=""/>
  <dgm:desc val=""/>
  <dgm:catLst>
    <dgm:cat type="accent4" pri="11100"/>
  </dgm:catLst>
  <dgm:styleLbl name="node0">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4">
        <a:shade val="80000"/>
      </a:schemeClr>
    </dgm:linClrLst>
    <dgm:effectClrLst/>
    <dgm:txLinClrLst/>
    <dgm:txFillClrLst/>
    <dgm:txEffectClrLst/>
  </dgm:styleLbl>
  <dgm:styleLbl name="node2">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fg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align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bg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dgm:txEffectClrLst/>
  </dgm:styleLbl>
  <dgm:styleLbl name="parChTrans2D2">
    <dgm:fillClrLst meth="repeat">
      <a:schemeClr val="accent4"/>
    </dgm:fillClrLst>
    <dgm:linClrLst meth="repeat">
      <a:schemeClr val="accent4"/>
    </dgm:linClrLst>
    <dgm:effectClrLst/>
    <dgm:txLinClrLst/>
    <dgm:txFillClrLst/>
    <dgm:txEffectClrLst/>
  </dgm:styleLbl>
  <dgm:styleLbl name="parChTrans2D3">
    <dgm:fillClrLst meth="repeat">
      <a:schemeClr val="accent4"/>
    </dgm:fillClrLst>
    <dgm:linClrLst meth="repeat">
      <a:schemeClr val="accent4"/>
    </dgm:linClrLst>
    <dgm:effectClrLst/>
    <dgm:txLinClrLst/>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conF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align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trAlignAcc1">
    <dgm:fillClrLst meth="repeat">
      <a:schemeClr val="accent4">
        <a:alpha val="40000"/>
        <a:tint val="40000"/>
      </a:schemeClr>
    </dgm:fillClrLst>
    <dgm:linClrLst meth="repeat">
      <a:schemeClr val="accent4"/>
    </dgm:linClrLst>
    <dgm:effectClrLst/>
    <dgm:txLinClrLst/>
    <dgm:txFillClrLst meth="repeat">
      <a:schemeClr val="dk1"/>
    </dgm:txFillClrLst>
    <dgm:txEffectClrLst/>
  </dgm:styleLbl>
  <dgm:styleLbl name="b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fgAcc0">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2">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3">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4">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95A45E3-3833-4B6F-B3BF-0CFC27979FA0}" type="doc">
      <dgm:prSet loTypeId="urn:microsoft.com/office/officeart/2005/8/layout/vList3" loCatId="list" qsTypeId="urn:microsoft.com/office/officeart/2005/8/quickstyle/simple1" qsCatId="simple" csTypeId="urn:microsoft.com/office/officeart/2005/8/colors/accent4_1" csCatId="accent4" phldr="1"/>
      <dgm:spPr/>
      <dgm:t>
        <a:bodyPr/>
        <a:lstStyle/>
        <a:p>
          <a:endParaRPr lang="fr-FR"/>
        </a:p>
      </dgm:t>
    </dgm:pt>
    <dgm:pt modelId="{28B34380-5E74-4167-9925-85AC8C74A372}">
      <dgm:prSet phldrT="[Text]"/>
      <dgm:spPr>
        <a:solidFill>
          <a:srgbClr val="98D6F2"/>
        </a:solidFill>
        <a:ln>
          <a:solidFill>
            <a:srgbClr val="D24726"/>
          </a:solidFill>
        </a:ln>
      </dgm:spPr>
      <dgm:t>
        <a:bodyPr/>
        <a:lstStyle/>
        <a:p>
          <a:r>
            <a:rPr lang="fr-FR" b="0" i="0" dirty="0" err="1"/>
            <a:t>Add</a:t>
          </a:r>
          <a:r>
            <a:rPr lang="fr-FR" b="0" i="0" dirty="0"/>
            <a:t> value to the team</a:t>
          </a:r>
          <a:endParaRPr lang="fr-FR" dirty="0"/>
        </a:p>
      </dgm:t>
    </dgm:pt>
    <dgm:pt modelId="{690159C6-C6F3-468A-848B-5B90F6D986C6}" type="parTrans" cxnId="{EF72B8C7-BDA1-4398-82AA-8B8D640446EA}">
      <dgm:prSet/>
      <dgm:spPr/>
      <dgm:t>
        <a:bodyPr/>
        <a:lstStyle/>
        <a:p>
          <a:endParaRPr lang="fr-FR"/>
        </a:p>
      </dgm:t>
    </dgm:pt>
    <dgm:pt modelId="{4F96B913-5B04-441A-B322-9C22027897F2}" type="sibTrans" cxnId="{EF72B8C7-BDA1-4398-82AA-8B8D640446EA}">
      <dgm:prSet/>
      <dgm:spPr/>
      <dgm:t>
        <a:bodyPr/>
        <a:lstStyle/>
        <a:p>
          <a:endParaRPr lang="fr-FR"/>
        </a:p>
      </dgm:t>
    </dgm:pt>
    <dgm:pt modelId="{F6C6CC09-F1F4-40F5-8E7F-F52F2A59257E}">
      <dgm:prSet phldrT="[Text]"/>
      <dgm:spPr>
        <a:solidFill>
          <a:srgbClr val="98D6F2"/>
        </a:solidFill>
        <a:ln>
          <a:solidFill>
            <a:srgbClr val="D24726"/>
          </a:solidFill>
        </a:ln>
      </dgm:spPr>
      <dgm:t>
        <a:bodyPr/>
        <a:lstStyle/>
        <a:p>
          <a:r>
            <a:rPr lang="fr-FR" dirty="0" err="1"/>
            <a:t>Focuses</a:t>
          </a:r>
          <a:r>
            <a:rPr lang="fr-FR" dirty="0"/>
            <a:t> on </a:t>
          </a:r>
          <a:r>
            <a:rPr lang="fr-FR" dirty="0" err="1"/>
            <a:t>accelerating</a:t>
          </a:r>
          <a:r>
            <a:rPr lang="fr-FR" dirty="0"/>
            <a:t> the Team (</a:t>
          </a:r>
          <a:r>
            <a:rPr lang="fr-FR" dirty="0" err="1"/>
            <a:t>Pairing</a:t>
          </a:r>
          <a:r>
            <a:rPr lang="fr-FR" dirty="0"/>
            <a:t> </a:t>
          </a:r>
          <a:r>
            <a:rPr lang="fr-FR" dirty="0" err="1"/>
            <a:t>with</a:t>
          </a:r>
          <a:r>
            <a:rPr lang="fr-FR" dirty="0"/>
            <a:t> </a:t>
          </a:r>
          <a:r>
            <a:rPr lang="fr-FR" dirty="0" err="1"/>
            <a:t>developers</a:t>
          </a:r>
          <a:r>
            <a:rPr lang="fr-FR" dirty="0"/>
            <a:t>)</a:t>
          </a:r>
        </a:p>
      </dgm:t>
    </dgm:pt>
    <dgm:pt modelId="{BD704CAA-9482-4308-A7C8-B760BA3317FD}" type="parTrans" cxnId="{1DB35CAC-FCC0-49B7-86B2-B536966BBF94}">
      <dgm:prSet/>
      <dgm:spPr/>
      <dgm:t>
        <a:bodyPr/>
        <a:lstStyle/>
        <a:p>
          <a:endParaRPr lang="fr-FR"/>
        </a:p>
      </dgm:t>
    </dgm:pt>
    <dgm:pt modelId="{3489F815-85F8-4509-8C3E-4A1A0F49CD2B}" type="sibTrans" cxnId="{1DB35CAC-FCC0-49B7-86B2-B536966BBF94}">
      <dgm:prSet/>
      <dgm:spPr/>
      <dgm:t>
        <a:bodyPr/>
        <a:lstStyle/>
        <a:p>
          <a:endParaRPr lang="fr-FR"/>
        </a:p>
      </dgm:t>
    </dgm:pt>
    <dgm:pt modelId="{D3B0AA3D-621B-4A36-982C-2F9417C74A8A}">
      <dgm:prSet phldrT="[Text]"/>
      <dgm:spPr>
        <a:solidFill>
          <a:srgbClr val="98D6F2"/>
        </a:solidFill>
        <a:ln>
          <a:solidFill>
            <a:srgbClr val="D24726"/>
          </a:solidFill>
        </a:ln>
      </dgm:spPr>
      <dgm:t>
        <a:bodyPr/>
        <a:lstStyle/>
        <a:p>
          <a:pPr algn="ctr"/>
          <a:r>
            <a:rPr lang="fr-FR" b="0" dirty="0" err="1"/>
            <a:t>Generalizing</a:t>
          </a:r>
          <a:r>
            <a:rPr lang="fr-FR" b="0" dirty="0"/>
            <a:t> </a:t>
          </a:r>
          <a:r>
            <a:rPr lang="fr-FR" b="0" dirty="0" err="1"/>
            <a:t>Specialist</a:t>
          </a:r>
          <a:r>
            <a:rPr lang="fr-FR" b="0" dirty="0"/>
            <a:t> </a:t>
          </a:r>
          <a:r>
            <a:rPr lang="fr-FR" dirty="0"/>
            <a:t>(</a:t>
          </a:r>
          <a:r>
            <a:rPr lang="en-US" b="0" i="0" dirty="0"/>
            <a:t>Be open to learning and change)</a:t>
          </a:r>
          <a:endParaRPr lang="fr-FR" dirty="0"/>
        </a:p>
      </dgm:t>
    </dgm:pt>
    <dgm:pt modelId="{E04AB8A2-6223-4A1A-A2AF-8DD19B45EFBD}" type="parTrans" cxnId="{B75BCEEF-604A-461E-8159-55979515C955}">
      <dgm:prSet/>
      <dgm:spPr/>
      <dgm:t>
        <a:bodyPr/>
        <a:lstStyle/>
        <a:p>
          <a:endParaRPr lang="fr-FR"/>
        </a:p>
      </dgm:t>
    </dgm:pt>
    <dgm:pt modelId="{317C3863-9E8D-464E-9610-EFB02C1337AE}" type="sibTrans" cxnId="{B75BCEEF-604A-461E-8159-55979515C955}">
      <dgm:prSet/>
      <dgm:spPr/>
      <dgm:t>
        <a:bodyPr/>
        <a:lstStyle/>
        <a:p>
          <a:endParaRPr lang="fr-FR"/>
        </a:p>
      </dgm:t>
    </dgm:pt>
    <dgm:pt modelId="{3E10D2C6-A743-4FE1-AA39-143C4D7EE0D6}">
      <dgm:prSet phldrT="[Text]"/>
      <dgm:spPr>
        <a:solidFill>
          <a:srgbClr val="98D6F2"/>
        </a:solidFill>
        <a:ln>
          <a:solidFill>
            <a:srgbClr val="D24726"/>
          </a:solidFill>
        </a:ln>
      </dgm:spPr>
      <dgm:t>
        <a:bodyPr/>
        <a:lstStyle/>
        <a:p>
          <a:r>
            <a:rPr lang="fr-FR" dirty="0"/>
            <a:t>All team </a:t>
          </a:r>
          <a:r>
            <a:rPr lang="fr-FR" dirty="0" err="1"/>
            <a:t>members</a:t>
          </a:r>
          <a:r>
            <a:rPr lang="fr-FR" dirty="0"/>
            <a:t> are </a:t>
          </a:r>
          <a:r>
            <a:rPr lang="fr-FR" dirty="0" err="1"/>
            <a:t>involved</a:t>
          </a:r>
          <a:r>
            <a:rPr lang="fr-FR" dirty="0"/>
            <a:t> in </a:t>
          </a:r>
          <a:r>
            <a:rPr lang="fr-FR" dirty="0" err="1"/>
            <a:t>testing</a:t>
          </a:r>
          <a:endParaRPr lang="fr-FR" dirty="0"/>
        </a:p>
      </dgm:t>
    </dgm:pt>
    <dgm:pt modelId="{80AE79F9-B7E4-4B8E-90CF-5530CB05E54C}" type="parTrans" cxnId="{654D53A5-E46B-4498-B207-4629B4136AB3}">
      <dgm:prSet/>
      <dgm:spPr/>
      <dgm:t>
        <a:bodyPr/>
        <a:lstStyle/>
        <a:p>
          <a:endParaRPr lang="fr-FR"/>
        </a:p>
      </dgm:t>
    </dgm:pt>
    <dgm:pt modelId="{6C568EFA-5BAC-4F85-AFB0-2F31A63688C8}" type="sibTrans" cxnId="{654D53A5-E46B-4498-B207-4629B4136AB3}">
      <dgm:prSet/>
      <dgm:spPr/>
      <dgm:t>
        <a:bodyPr/>
        <a:lstStyle/>
        <a:p>
          <a:endParaRPr lang="fr-FR"/>
        </a:p>
      </dgm:t>
    </dgm:pt>
    <dgm:pt modelId="{EB2ED360-AAC5-4DAA-A8D1-BA13E15CDF25}">
      <dgm:prSet phldrT="[Text]"/>
      <dgm:spPr>
        <a:solidFill>
          <a:srgbClr val="98D6F2"/>
        </a:solidFill>
        <a:ln>
          <a:solidFill>
            <a:srgbClr val="D24726"/>
          </a:solidFill>
        </a:ln>
      </dgm:spPr>
      <dgm:t>
        <a:bodyPr/>
        <a:lstStyle/>
        <a:p>
          <a:r>
            <a:rPr lang="fr-FR" dirty="0" smtClean="0"/>
            <a:t>Workshops are </a:t>
          </a:r>
          <a:r>
            <a:rPr lang="fr-FR" dirty="0" err="1" smtClean="0"/>
            <a:t>provided</a:t>
          </a:r>
          <a:r>
            <a:rPr lang="fr-FR" dirty="0" smtClean="0"/>
            <a:t> </a:t>
          </a:r>
          <a:r>
            <a:rPr lang="fr-FR" dirty="0" err="1" smtClean="0"/>
            <a:t>during</a:t>
          </a:r>
          <a:r>
            <a:rPr lang="fr-FR" dirty="0" smtClean="0"/>
            <a:t> </a:t>
          </a:r>
          <a:r>
            <a:rPr lang="fr-FR" dirty="0" err="1" smtClean="0"/>
            <a:t>every</a:t>
          </a:r>
          <a:r>
            <a:rPr lang="fr-FR" dirty="0" smtClean="0"/>
            <a:t> new </a:t>
          </a:r>
          <a:r>
            <a:rPr lang="fr-FR" dirty="0" err="1" smtClean="0"/>
            <a:t>feature</a:t>
          </a:r>
          <a:endParaRPr lang="fr-FR" b="0" dirty="0"/>
        </a:p>
      </dgm:t>
    </dgm:pt>
    <dgm:pt modelId="{4759C833-6F06-45EB-975E-BEE96A6B6018}" type="parTrans" cxnId="{786420F0-D1B6-440E-9139-8EDFFD143371}">
      <dgm:prSet/>
      <dgm:spPr/>
      <dgm:t>
        <a:bodyPr/>
        <a:lstStyle/>
        <a:p>
          <a:endParaRPr lang="fr-FR"/>
        </a:p>
      </dgm:t>
    </dgm:pt>
    <dgm:pt modelId="{D5ADB65C-B41E-4C08-88D0-258F22F051D2}" type="sibTrans" cxnId="{786420F0-D1B6-440E-9139-8EDFFD143371}">
      <dgm:prSet/>
      <dgm:spPr/>
      <dgm:t>
        <a:bodyPr/>
        <a:lstStyle/>
        <a:p>
          <a:endParaRPr lang="fr-FR"/>
        </a:p>
      </dgm:t>
    </dgm:pt>
    <dgm:pt modelId="{7EC4A690-7259-4E91-8077-BA6B4CFAC5A7}">
      <dgm:prSet phldrT="[Text]"/>
      <dgm:spPr>
        <a:solidFill>
          <a:srgbClr val="98D6F2"/>
        </a:solidFill>
        <a:ln>
          <a:solidFill>
            <a:srgbClr val="D24726"/>
          </a:solidFill>
        </a:ln>
      </dgm:spPr>
      <dgm:t>
        <a:bodyPr/>
        <a:lstStyle/>
        <a:p>
          <a:r>
            <a:rPr lang="fr-FR" dirty="0" err="1" smtClean="0"/>
            <a:t>Always</a:t>
          </a:r>
          <a:r>
            <a:rPr lang="fr-FR" dirty="0" smtClean="0"/>
            <a:t> </a:t>
          </a:r>
          <a:r>
            <a:rPr lang="fr-FR" dirty="0" err="1" smtClean="0"/>
            <a:t>getting</a:t>
          </a:r>
          <a:r>
            <a:rPr lang="fr-FR" dirty="0" smtClean="0"/>
            <a:t> feedback </a:t>
          </a:r>
          <a:r>
            <a:rPr lang="fr-FR" dirty="0" err="1" smtClean="0"/>
            <a:t>from</a:t>
          </a:r>
          <a:r>
            <a:rPr lang="fr-FR" dirty="0" smtClean="0"/>
            <a:t> </a:t>
          </a:r>
          <a:r>
            <a:rPr lang="fr-FR" dirty="0" err="1" smtClean="0"/>
            <a:t>customer</a:t>
          </a:r>
          <a:endParaRPr lang="fr-FR" dirty="0"/>
        </a:p>
      </dgm:t>
    </dgm:pt>
    <dgm:pt modelId="{461C8C7C-4330-49AF-9F5D-1E9925E12605}" type="parTrans" cxnId="{6F707DF6-3364-46BA-82C4-775211E97042}">
      <dgm:prSet/>
      <dgm:spPr/>
      <dgm:t>
        <a:bodyPr/>
        <a:lstStyle/>
        <a:p>
          <a:endParaRPr lang="fr-FR"/>
        </a:p>
      </dgm:t>
    </dgm:pt>
    <dgm:pt modelId="{A8D57310-92B2-4648-98BE-EE5E407CB1A0}" type="sibTrans" cxnId="{6F707DF6-3364-46BA-82C4-775211E97042}">
      <dgm:prSet/>
      <dgm:spPr/>
      <dgm:t>
        <a:bodyPr/>
        <a:lstStyle/>
        <a:p>
          <a:endParaRPr lang="fr-FR"/>
        </a:p>
      </dgm:t>
    </dgm:pt>
    <dgm:pt modelId="{10279AA8-E8EB-4EF6-8245-67DA14DEAB7A}" type="pres">
      <dgm:prSet presAssocID="{495A45E3-3833-4B6F-B3BF-0CFC27979FA0}" presName="linearFlow" presStyleCnt="0">
        <dgm:presLayoutVars>
          <dgm:dir/>
          <dgm:resizeHandles val="exact"/>
        </dgm:presLayoutVars>
      </dgm:prSet>
      <dgm:spPr/>
      <dgm:t>
        <a:bodyPr/>
        <a:lstStyle/>
        <a:p>
          <a:endParaRPr lang="fr-FR"/>
        </a:p>
      </dgm:t>
    </dgm:pt>
    <dgm:pt modelId="{36370451-4FC4-4391-B020-697F47C800BE}" type="pres">
      <dgm:prSet presAssocID="{28B34380-5E74-4167-9925-85AC8C74A372}" presName="composite" presStyleCnt="0"/>
      <dgm:spPr/>
    </dgm:pt>
    <dgm:pt modelId="{2B601C66-0B65-49F6-854A-17C2D6FEA0D1}" type="pres">
      <dgm:prSet presAssocID="{28B34380-5E74-4167-9925-85AC8C74A372}" presName="imgShp" presStyleLbl="fgImgPlace1" presStyleIdx="0" presStyleCnt="6"/>
      <dgm:spPr>
        <a:solidFill>
          <a:srgbClr val="98D6F2"/>
        </a:solidFill>
        <a:ln>
          <a:solidFill>
            <a:srgbClr val="D24726"/>
          </a:solidFill>
        </a:ln>
      </dgm:spPr>
    </dgm:pt>
    <dgm:pt modelId="{84763B28-A5C1-48CD-8E41-1B6F480A2885}" type="pres">
      <dgm:prSet presAssocID="{28B34380-5E74-4167-9925-85AC8C74A372}" presName="txShp" presStyleLbl="node1" presStyleIdx="0" presStyleCnt="6">
        <dgm:presLayoutVars>
          <dgm:bulletEnabled val="1"/>
        </dgm:presLayoutVars>
      </dgm:prSet>
      <dgm:spPr/>
      <dgm:t>
        <a:bodyPr/>
        <a:lstStyle/>
        <a:p>
          <a:endParaRPr lang="fr-FR"/>
        </a:p>
      </dgm:t>
    </dgm:pt>
    <dgm:pt modelId="{2AE94477-2650-4870-AE4E-D191FABDDDBB}" type="pres">
      <dgm:prSet presAssocID="{4F96B913-5B04-441A-B322-9C22027897F2}" presName="spacing" presStyleCnt="0"/>
      <dgm:spPr/>
    </dgm:pt>
    <dgm:pt modelId="{BBEE80ED-2796-4C5E-A4CE-61808D027E31}" type="pres">
      <dgm:prSet presAssocID="{F6C6CC09-F1F4-40F5-8E7F-F52F2A59257E}" presName="composite" presStyleCnt="0"/>
      <dgm:spPr/>
    </dgm:pt>
    <dgm:pt modelId="{E27AA5E1-46BF-4B53-A41C-844520ADE97C}" type="pres">
      <dgm:prSet presAssocID="{F6C6CC09-F1F4-40F5-8E7F-F52F2A59257E}" presName="imgShp" presStyleLbl="fgImgPlace1" presStyleIdx="1" presStyleCnt="6"/>
      <dgm:spPr>
        <a:solidFill>
          <a:srgbClr val="98D6F2"/>
        </a:solidFill>
        <a:ln>
          <a:solidFill>
            <a:srgbClr val="D24726"/>
          </a:solidFill>
        </a:ln>
      </dgm:spPr>
    </dgm:pt>
    <dgm:pt modelId="{958F1B9D-F722-4559-9DAD-5B7318886571}" type="pres">
      <dgm:prSet presAssocID="{F6C6CC09-F1F4-40F5-8E7F-F52F2A59257E}" presName="txShp" presStyleLbl="node1" presStyleIdx="1" presStyleCnt="6">
        <dgm:presLayoutVars>
          <dgm:bulletEnabled val="1"/>
        </dgm:presLayoutVars>
      </dgm:prSet>
      <dgm:spPr/>
      <dgm:t>
        <a:bodyPr/>
        <a:lstStyle/>
        <a:p>
          <a:endParaRPr lang="fr-FR"/>
        </a:p>
      </dgm:t>
    </dgm:pt>
    <dgm:pt modelId="{93085614-0E22-4727-B820-16AFB1675E64}" type="pres">
      <dgm:prSet presAssocID="{3489F815-85F8-4509-8C3E-4A1A0F49CD2B}" presName="spacing" presStyleCnt="0"/>
      <dgm:spPr/>
    </dgm:pt>
    <dgm:pt modelId="{EADEABB3-C700-4699-BE22-C3CBEFAEE927}" type="pres">
      <dgm:prSet presAssocID="{D3B0AA3D-621B-4A36-982C-2F9417C74A8A}" presName="composite" presStyleCnt="0"/>
      <dgm:spPr/>
    </dgm:pt>
    <dgm:pt modelId="{557E63C6-E49C-4E37-B5D7-D92A40B26E95}" type="pres">
      <dgm:prSet presAssocID="{D3B0AA3D-621B-4A36-982C-2F9417C74A8A}" presName="imgShp" presStyleLbl="fgImgPlace1" presStyleIdx="2" presStyleCnt="6"/>
      <dgm:spPr>
        <a:solidFill>
          <a:srgbClr val="98D6F2"/>
        </a:solidFill>
        <a:ln>
          <a:solidFill>
            <a:srgbClr val="D24726"/>
          </a:solidFill>
        </a:ln>
      </dgm:spPr>
    </dgm:pt>
    <dgm:pt modelId="{4DC95FA5-83B1-4206-8866-2059A8065E52}" type="pres">
      <dgm:prSet presAssocID="{D3B0AA3D-621B-4A36-982C-2F9417C74A8A}" presName="txShp" presStyleLbl="node1" presStyleIdx="2" presStyleCnt="6">
        <dgm:presLayoutVars>
          <dgm:bulletEnabled val="1"/>
        </dgm:presLayoutVars>
      </dgm:prSet>
      <dgm:spPr/>
      <dgm:t>
        <a:bodyPr/>
        <a:lstStyle/>
        <a:p>
          <a:endParaRPr lang="fr-FR"/>
        </a:p>
      </dgm:t>
    </dgm:pt>
    <dgm:pt modelId="{924E9815-3031-4589-8496-68E18254241D}" type="pres">
      <dgm:prSet presAssocID="{317C3863-9E8D-464E-9610-EFB02C1337AE}" presName="spacing" presStyleCnt="0"/>
      <dgm:spPr/>
    </dgm:pt>
    <dgm:pt modelId="{F07E519C-78D1-4C05-BEEC-4354BA4CE37B}" type="pres">
      <dgm:prSet presAssocID="{3E10D2C6-A743-4FE1-AA39-143C4D7EE0D6}" presName="composite" presStyleCnt="0"/>
      <dgm:spPr/>
    </dgm:pt>
    <dgm:pt modelId="{626369A9-294F-42E3-AA57-336CD533A1BA}" type="pres">
      <dgm:prSet presAssocID="{3E10D2C6-A743-4FE1-AA39-143C4D7EE0D6}" presName="imgShp" presStyleLbl="fgImgPlace1" presStyleIdx="3" presStyleCnt="6"/>
      <dgm:spPr>
        <a:solidFill>
          <a:srgbClr val="98D6F2"/>
        </a:solidFill>
        <a:ln>
          <a:solidFill>
            <a:srgbClr val="D24726"/>
          </a:solidFill>
        </a:ln>
      </dgm:spPr>
    </dgm:pt>
    <dgm:pt modelId="{84725398-7DD0-48D7-8CA3-ED88092E1FB5}" type="pres">
      <dgm:prSet presAssocID="{3E10D2C6-A743-4FE1-AA39-143C4D7EE0D6}" presName="txShp" presStyleLbl="node1" presStyleIdx="3" presStyleCnt="6">
        <dgm:presLayoutVars>
          <dgm:bulletEnabled val="1"/>
        </dgm:presLayoutVars>
      </dgm:prSet>
      <dgm:spPr/>
      <dgm:t>
        <a:bodyPr/>
        <a:lstStyle/>
        <a:p>
          <a:endParaRPr lang="fr-FR"/>
        </a:p>
      </dgm:t>
    </dgm:pt>
    <dgm:pt modelId="{8609DBF8-72E4-43A9-A8BE-54DBA5FB79C2}" type="pres">
      <dgm:prSet presAssocID="{6C568EFA-5BAC-4F85-AFB0-2F31A63688C8}" presName="spacing" presStyleCnt="0"/>
      <dgm:spPr/>
    </dgm:pt>
    <dgm:pt modelId="{7D97DB4E-96C0-4A09-92D6-C46E2B6E105A}" type="pres">
      <dgm:prSet presAssocID="{EB2ED360-AAC5-4DAA-A8D1-BA13E15CDF25}" presName="composite" presStyleCnt="0"/>
      <dgm:spPr/>
    </dgm:pt>
    <dgm:pt modelId="{AF51D4F3-7B7A-4F7C-A82C-D5C106B1D4EF}" type="pres">
      <dgm:prSet presAssocID="{EB2ED360-AAC5-4DAA-A8D1-BA13E15CDF25}" presName="imgShp" presStyleLbl="fgImgPlace1" presStyleIdx="4" presStyleCnt="6"/>
      <dgm:spPr>
        <a:solidFill>
          <a:srgbClr val="98D6F2"/>
        </a:solidFill>
        <a:ln>
          <a:solidFill>
            <a:srgbClr val="D24726"/>
          </a:solidFill>
        </a:ln>
      </dgm:spPr>
    </dgm:pt>
    <dgm:pt modelId="{940F40F1-B897-483E-A37F-269C575ED010}" type="pres">
      <dgm:prSet presAssocID="{EB2ED360-AAC5-4DAA-A8D1-BA13E15CDF25}" presName="txShp" presStyleLbl="node1" presStyleIdx="4" presStyleCnt="6">
        <dgm:presLayoutVars>
          <dgm:bulletEnabled val="1"/>
        </dgm:presLayoutVars>
      </dgm:prSet>
      <dgm:spPr/>
      <dgm:t>
        <a:bodyPr/>
        <a:lstStyle/>
        <a:p>
          <a:endParaRPr lang="fr-FR"/>
        </a:p>
      </dgm:t>
    </dgm:pt>
    <dgm:pt modelId="{9F5E35F3-E719-4B63-83A9-23608B9E691A}" type="pres">
      <dgm:prSet presAssocID="{D5ADB65C-B41E-4C08-88D0-258F22F051D2}" presName="spacing" presStyleCnt="0"/>
      <dgm:spPr/>
    </dgm:pt>
    <dgm:pt modelId="{60B2B5F6-216F-43E9-A7E0-EB6232799EF7}" type="pres">
      <dgm:prSet presAssocID="{7EC4A690-7259-4E91-8077-BA6B4CFAC5A7}" presName="composite" presStyleCnt="0"/>
      <dgm:spPr/>
    </dgm:pt>
    <dgm:pt modelId="{F0A9E1C1-0DFD-4620-8A8F-6D2C60117EE6}" type="pres">
      <dgm:prSet presAssocID="{7EC4A690-7259-4E91-8077-BA6B4CFAC5A7}" presName="imgShp" presStyleLbl="fgImgPlace1" presStyleIdx="5" presStyleCnt="6"/>
      <dgm:spPr>
        <a:solidFill>
          <a:srgbClr val="98D6F2"/>
        </a:solidFill>
        <a:ln>
          <a:solidFill>
            <a:srgbClr val="D24726"/>
          </a:solidFill>
        </a:ln>
      </dgm:spPr>
    </dgm:pt>
    <dgm:pt modelId="{3D7ED11C-35D8-4BD4-8B83-3A987D1289A4}" type="pres">
      <dgm:prSet presAssocID="{7EC4A690-7259-4E91-8077-BA6B4CFAC5A7}" presName="txShp" presStyleLbl="node1" presStyleIdx="5" presStyleCnt="6">
        <dgm:presLayoutVars>
          <dgm:bulletEnabled val="1"/>
        </dgm:presLayoutVars>
      </dgm:prSet>
      <dgm:spPr/>
      <dgm:t>
        <a:bodyPr/>
        <a:lstStyle/>
        <a:p>
          <a:endParaRPr lang="fr-FR"/>
        </a:p>
      </dgm:t>
    </dgm:pt>
  </dgm:ptLst>
  <dgm:cxnLst>
    <dgm:cxn modelId="{8D85DB2D-F3FA-46D0-A677-4E6A8EC8A8E1}" type="presOf" srcId="{F6C6CC09-F1F4-40F5-8E7F-F52F2A59257E}" destId="{958F1B9D-F722-4559-9DAD-5B7318886571}" srcOrd="0" destOrd="0" presId="urn:microsoft.com/office/officeart/2005/8/layout/vList3"/>
    <dgm:cxn modelId="{786420F0-D1B6-440E-9139-8EDFFD143371}" srcId="{495A45E3-3833-4B6F-B3BF-0CFC27979FA0}" destId="{EB2ED360-AAC5-4DAA-A8D1-BA13E15CDF25}" srcOrd="4" destOrd="0" parTransId="{4759C833-6F06-45EB-975E-BEE96A6B6018}" sibTransId="{D5ADB65C-B41E-4C08-88D0-258F22F051D2}"/>
    <dgm:cxn modelId="{8A9ED2FC-DB18-4CC6-B6A3-EA810D6ACB6E}" type="presOf" srcId="{EB2ED360-AAC5-4DAA-A8D1-BA13E15CDF25}" destId="{940F40F1-B897-483E-A37F-269C575ED010}" srcOrd="0" destOrd="0" presId="urn:microsoft.com/office/officeart/2005/8/layout/vList3"/>
    <dgm:cxn modelId="{EF72B8C7-BDA1-4398-82AA-8B8D640446EA}" srcId="{495A45E3-3833-4B6F-B3BF-0CFC27979FA0}" destId="{28B34380-5E74-4167-9925-85AC8C74A372}" srcOrd="0" destOrd="0" parTransId="{690159C6-C6F3-468A-848B-5B90F6D986C6}" sibTransId="{4F96B913-5B04-441A-B322-9C22027897F2}"/>
    <dgm:cxn modelId="{04502A43-DE57-4903-B639-4484057124CC}" type="presOf" srcId="{495A45E3-3833-4B6F-B3BF-0CFC27979FA0}" destId="{10279AA8-E8EB-4EF6-8245-67DA14DEAB7A}" srcOrd="0" destOrd="0" presId="urn:microsoft.com/office/officeart/2005/8/layout/vList3"/>
    <dgm:cxn modelId="{654D53A5-E46B-4498-B207-4629B4136AB3}" srcId="{495A45E3-3833-4B6F-B3BF-0CFC27979FA0}" destId="{3E10D2C6-A743-4FE1-AA39-143C4D7EE0D6}" srcOrd="3" destOrd="0" parTransId="{80AE79F9-B7E4-4B8E-90CF-5530CB05E54C}" sibTransId="{6C568EFA-5BAC-4F85-AFB0-2F31A63688C8}"/>
    <dgm:cxn modelId="{B75BCEEF-604A-461E-8159-55979515C955}" srcId="{495A45E3-3833-4B6F-B3BF-0CFC27979FA0}" destId="{D3B0AA3D-621B-4A36-982C-2F9417C74A8A}" srcOrd="2" destOrd="0" parTransId="{E04AB8A2-6223-4A1A-A2AF-8DD19B45EFBD}" sibTransId="{317C3863-9E8D-464E-9610-EFB02C1337AE}"/>
    <dgm:cxn modelId="{71FCC007-0B6E-49F8-8C19-AC3CFF7F1C1B}" type="presOf" srcId="{D3B0AA3D-621B-4A36-982C-2F9417C74A8A}" destId="{4DC95FA5-83B1-4206-8866-2059A8065E52}" srcOrd="0" destOrd="0" presId="urn:microsoft.com/office/officeart/2005/8/layout/vList3"/>
    <dgm:cxn modelId="{6F707DF6-3364-46BA-82C4-775211E97042}" srcId="{495A45E3-3833-4B6F-B3BF-0CFC27979FA0}" destId="{7EC4A690-7259-4E91-8077-BA6B4CFAC5A7}" srcOrd="5" destOrd="0" parTransId="{461C8C7C-4330-49AF-9F5D-1E9925E12605}" sibTransId="{A8D57310-92B2-4648-98BE-EE5E407CB1A0}"/>
    <dgm:cxn modelId="{68414944-CEAC-4D9F-AD33-E88D2AE5F9A6}" type="presOf" srcId="{7EC4A690-7259-4E91-8077-BA6B4CFAC5A7}" destId="{3D7ED11C-35D8-4BD4-8B83-3A987D1289A4}" srcOrd="0" destOrd="0" presId="urn:microsoft.com/office/officeart/2005/8/layout/vList3"/>
    <dgm:cxn modelId="{879EE1CD-572D-46F1-B504-9B9CBB43B32E}" type="presOf" srcId="{28B34380-5E74-4167-9925-85AC8C74A372}" destId="{84763B28-A5C1-48CD-8E41-1B6F480A2885}" srcOrd="0" destOrd="0" presId="urn:microsoft.com/office/officeart/2005/8/layout/vList3"/>
    <dgm:cxn modelId="{AA480A8F-6A1A-4339-A46C-5CA7C387611E}" type="presOf" srcId="{3E10D2C6-A743-4FE1-AA39-143C4D7EE0D6}" destId="{84725398-7DD0-48D7-8CA3-ED88092E1FB5}" srcOrd="0" destOrd="0" presId="urn:microsoft.com/office/officeart/2005/8/layout/vList3"/>
    <dgm:cxn modelId="{1DB35CAC-FCC0-49B7-86B2-B536966BBF94}" srcId="{495A45E3-3833-4B6F-B3BF-0CFC27979FA0}" destId="{F6C6CC09-F1F4-40F5-8E7F-F52F2A59257E}" srcOrd="1" destOrd="0" parTransId="{BD704CAA-9482-4308-A7C8-B760BA3317FD}" sibTransId="{3489F815-85F8-4509-8C3E-4A1A0F49CD2B}"/>
    <dgm:cxn modelId="{06441237-D527-4752-A60D-DEE66969B723}" type="presParOf" srcId="{10279AA8-E8EB-4EF6-8245-67DA14DEAB7A}" destId="{36370451-4FC4-4391-B020-697F47C800BE}" srcOrd="0" destOrd="0" presId="urn:microsoft.com/office/officeart/2005/8/layout/vList3"/>
    <dgm:cxn modelId="{BBC57623-D4D7-4B5F-830D-BE228156AF18}" type="presParOf" srcId="{36370451-4FC4-4391-B020-697F47C800BE}" destId="{2B601C66-0B65-49F6-854A-17C2D6FEA0D1}" srcOrd="0" destOrd="0" presId="urn:microsoft.com/office/officeart/2005/8/layout/vList3"/>
    <dgm:cxn modelId="{8ED456A1-7548-459B-8246-F67F8A9B7BB5}" type="presParOf" srcId="{36370451-4FC4-4391-B020-697F47C800BE}" destId="{84763B28-A5C1-48CD-8E41-1B6F480A2885}" srcOrd="1" destOrd="0" presId="urn:microsoft.com/office/officeart/2005/8/layout/vList3"/>
    <dgm:cxn modelId="{089FD632-8F74-4173-A294-E2B50E1A3CD3}" type="presParOf" srcId="{10279AA8-E8EB-4EF6-8245-67DA14DEAB7A}" destId="{2AE94477-2650-4870-AE4E-D191FABDDDBB}" srcOrd="1" destOrd="0" presId="urn:microsoft.com/office/officeart/2005/8/layout/vList3"/>
    <dgm:cxn modelId="{4ACC9E59-ECD5-42BE-B15C-04503530FB9B}" type="presParOf" srcId="{10279AA8-E8EB-4EF6-8245-67DA14DEAB7A}" destId="{BBEE80ED-2796-4C5E-A4CE-61808D027E31}" srcOrd="2" destOrd="0" presId="urn:microsoft.com/office/officeart/2005/8/layout/vList3"/>
    <dgm:cxn modelId="{BEF03951-0F78-4CEE-B366-D51720F56D5B}" type="presParOf" srcId="{BBEE80ED-2796-4C5E-A4CE-61808D027E31}" destId="{E27AA5E1-46BF-4B53-A41C-844520ADE97C}" srcOrd="0" destOrd="0" presId="urn:microsoft.com/office/officeart/2005/8/layout/vList3"/>
    <dgm:cxn modelId="{0BD4B720-5C98-4E1D-BB18-A51131B376AE}" type="presParOf" srcId="{BBEE80ED-2796-4C5E-A4CE-61808D027E31}" destId="{958F1B9D-F722-4559-9DAD-5B7318886571}" srcOrd="1" destOrd="0" presId="urn:microsoft.com/office/officeart/2005/8/layout/vList3"/>
    <dgm:cxn modelId="{6B48201A-90DD-4C09-9E22-45E1F47DBCC9}" type="presParOf" srcId="{10279AA8-E8EB-4EF6-8245-67DA14DEAB7A}" destId="{93085614-0E22-4727-B820-16AFB1675E64}" srcOrd="3" destOrd="0" presId="urn:microsoft.com/office/officeart/2005/8/layout/vList3"/>
    <dgm:cxn modelId="{C3A8ED60-ADA3-40F6-92AF-E3D3E8C6179F}" type="presParOf" srcId="{10279AA8-E8EB-4EF6-8245-67DA14DEAB7A}" destId="{EADEABB3-C700-4699-BE22-C3CBEFAEE927}" srcOrd="4" destOrd="0" presId="urn:microsoft.com/office/officeart/2005/8/layout/vList3"/>
    <dgm:cxn modelId="{07E36C2D-BAA3-41F5-92D0-3106FE040904}" type="presParOf" srcId="{EADEABB3-C700-4699-BE22-C3CBEFAEE927}" destId="{557E63C6-E49C-4E37-B5D7-D92A40B26E95}" srcOrd="0" destOrd="0" presId="urn:microsoft.com/office/officeart/2005/8/layout/vList3"/>
    <dgm:cxn modelId="{3965B459-ED8A-4758-B6E4-DD1ACFCBE245}" type="presParOf" srcId="{EADEABB3-C700-4699-BE22-C3CBEFAEE927}" destId="{4DC95FA5-83B1-4206-8866-2059A8065E52}" srcOrd="1" destOrd="0" presId="urn:microsoft.com/office/officeart/2005/8/layout/vList3"/>
    <dgm:cxn modelId="{A38F5788-7789-4CE3-8672-F4B2D53FD200}" type="presParOf" srcId="{10279AA8-E8EB-4EF6-8245-67DA14DEAB7A}" destId="{924E9815-3031-4589-8496-68E18254241D}" srcOrd="5" destOrd="0" presId="urn:microsoft.com/office/officeart/2005/8/layout/vList3"/>
    <dgm:cxn modelId="{B07D7E4A-9F7A-456F-88C3-CA641B4FFBA0}" type="presParOf" srcId="{10279AA8-E8EB-4EF6-8245-67DA14DEAB7A}" destId="{F07E519C-78D1-4C05-BEEC-4354BA4CE37B}" srcOrd="6" destOrd="0" presId="urn:microsoft.com/office/officeart/2005/8/layout/vList3"/>
    <dgm:cxn modelId="{49A65F30-0030-460D-992A-B04A80510DBF}" type="presParOf" srcId="{F07E519C-78D1-4C05-BEEC-4354BA4CE37B}" destId="{626369A9-294F-42E3-AA57-336CD533A1BA}" srcOrd="0" destOrd="0" presId="urn:microsoft.com/office/officeart/2005/8/layout/vList3"/>
    <dgm:cxn modelId="{88D33609-1066-424D-AE22-883697028AA8}" type="presParOf" srcId="{F07E519C-78D1-4C05-BEEC-4354BA4CE37B}" destId="{84725398-7DD0-48D7-8CA3-ED88092E1FB5}" srcOrd="1" destOrd="0" presId="urn:microsoft.com/office/officeart/2005/8/layout/vList3"/>
    <dgm:cxn modelId="{84104DAA-A344-4BAA-954B-97658C5A6557}" type="presParOf" srcId="{10279AA8-E8EB-4EF6-8245-67DA14DEAB7A}" destId="{8609DBF8-72E4-43A9-A8BE-54DBA5FB79C2}" srcOrd="7" destOrd="0" presId="urn:microsoft.com/office/officeart/2005/8/layout/vList3"/>
    <dgm:cxn modelId="{29AEE48B-9B05-4812-9F89-B553336BD65F}" type="presParOf" srcId="{10279AA8-E8EB-4EF6-8245-67DA14DEAB7A}" destId="{7D97DB4E-96C0-4A09-92D6-C46E2B6E105A}" srcOrd="8" destOrd="0" presId="urn:microsoft.com/office/officeart/2005/8/layout/vList3"/>
    <dgm:cxn modelId="{5352E3F4-92C5-484E-89FD-A0B972058A3D}" type="presParOf" srcId="{7D97DB4E-96C0-4A09-92D6-C46E2B6E105A}" destId="{AF51D4F3-7B7A-4F7C-A82C-D5C106B1D4EF}" srcOrd="0" destOrd="0" presId="urn:microsoft.com/office/officeart/2005/8/layout/vList3"/>
    <dgm:cxn modelId="{D521F86C-1948-44C1-8E8E-68E31C50C6A7}" type="presParOf" srcId="{7D97DB4E-96C0-4A09-92D6-C46E2B6E105A}" destId="{940F40F1-B897-483E-A37F-269C575ED010}" srcOrd="1" destOrd="0" presId="urn:microsoft.com/office/officeart/2005/8/layout/vList3"/>
    <dgm:cxn modelId="{3608FEFE-F23C-423F-A7C2-F338A7BA528B}" type="presParOf" srcId="{10279AA8-E8EB-4EF6-8245-67DA14DEAB7A}" destId="{9F5E35F3-E719-4B63-83A9-23608B9E691A}" srcOrd="9" destOrd="0" presId="urn:microsoft.com/office/officeart/2005/8/layout/vList3"/>
    <dgm:cxn modelId="{47317FB4-F5F6-42FB-98C9-D7DF06BE7E00}" type="presParOf" srcId="{10279AA8-E8EB-4EF6-8245-67DA14DEAB7A}" destId="{60B2B5F6-216F-43E9-A7E0-EB6232799EF7}" srcOrd="10" destOrd="0" presId="urn:microsoft.com/office/officeart/2005/8/layout/vList3"/>
    <dgm:cxn modelId="{6C3A51FB-6CCF-4C36-9962-90E39542896C}" type="presParOf" srcId="{60B2B5F6-216F-43E9-A7E0-EB6232799EF7}" destId="{F0A9E1C1-0DFD-4620-8A8F-6D2C60117EE6}" srcOrd="0" destOrd="0" presId="urn:microsoft.com/office/officeart/2005/8/layout/vList3"/>
    <dgm:cxn modelId="{462C6757-078B-4CF7-ADBB-4507DE6B5802}" type="presParOf" srcId="{60B2B5F6-216F-43E9-A7E0-EB6232799EF7}" destId="{3D7ED11C-35D8-4BD4-8B83-3A987D1289A4}"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763B28-A5C1-48CD-8E41-1B6F480A2885}">
      <dsp:nvSpPr>
        <dsp:cNvPr id="0" name=""/>
        <dsp:cNvSpPr/>
      </dsp:nvSpPr>
      <dsp:spPr>
        <a:xfrm rot="10800000">
          <a:off x="1894743" y="578"/>
          <a:ext cx="6994736" cy="531646"/>
        </a:xfrm>
        <a:prstGeom prst="homePlate">
          <a:avLst/>
        </a:prstGeom>
        <a:solidFill>
          <a:srgbClr val="98D6F2"/>
        </a:solidFill>
        <a:ln w="15875" cap="flat" cmpd="sng" algn="ctr">
          <a:solidFill>
            <a:srgbClr val="D24726"/>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4441" tIns="80010" rIns="149352" bIns="80010" numCol="1" spcCol="1270" anchor="ctr" anchorCtr="0">
          <a:noAutofit/>
        </a:bodyPr>
        <a:lstStyle/>
        <a:p>
          <a:pPr lvl="0" algn="ctr" defTabSz="933450">
            <a:lnSpc>
              <a:spcPct val="90000"/>
            </a:lnSpc>
            <a:spcBef>
              <a:spcPct val="0"/>
            </a:spcBef>
            <a:spcAft>
              <a:spcPct val="35000"/>
            </a:spcAft>
          </a:pPr>
          <a:r>
            <a:rPr lang="fr-FR" sz="2100" b="0" i="0" kern="1200" dirty="0" err="1"/>
            <a:t>Add</a:t>
          </a:r>
          <a:r>
            <a:rPr lang="fr-FR" sz="2100" b="0" i="0" kern="1200" dirty="0"/>
            <a:t> value to the team</a:t>
          </a:r>
          <a:endParaRPr lang="fr-FR" sz="2100" kern="1200" dirty="0"/>
        </a:p>
      </dsp:txBody>
      <dsp:txXfrm rot="10800000">
        <a:off x="2027654" y="578"/>
        <a:ext cx="6861825" cy="531646"/>
      </dsp:txXfrm>
    </dsp:sp>
    <dsp:sp modelId="{2B601C66-0B65-49F6-854A-17C2D6FEA0D1}">
      <dsp:nvSpPr>
        <dsp:cNvPr id="0" name=""/>
        <dsp:cNvSpPr/>
      </dsp:nvSpPr>
      <dsp:spPr>
        <a:xfrm>
          <a:off x="1628920" y="578"/>
          <a:ext cx="531646" cy="531646"/>
        </a:xfrm>
        <a:prstGeom prst="ellipse">
          <a:avLst/>
        </a:prstGeom>
        <a:solidFill>
          <a:srgbClr val="98D6F2"/>
        </a:solidFill>
        <a:ln w="15875" cap="flat" cmpd="sng" algn="ctr">
          <a:solidFill>
            <a:srgbClr val="D24726"/>
          </a:solidFill>
          <a:prstDash val="solid"/>
        </a:ln>
        <a:effectLst/>
      </dsp:spPr>
      <dsp:style>
        <a:lnRef idx="2">
          <a:scrgbClr r="0" g="0" b="0"/>
        </a:lnRef>
        <a:fillRef idx="1">
          <a:scrgbClr r="0" g="0" b="0"/>
        </a:fillRef>
        <a:effectRef idx="0">
          <a:scrgbClr r="0" g="0" b="0"/>
        </a:effectRef>
        <a:fontRef idx="minor"/>
      </dsp:style>
    </dsp:sp>
    <dsp:sp modelId="{958F1B9D-F722-4559-9DAD-5B7318886571}">
      <dsp:nvSpPr>
        <dsp:cNvPr id="0" name=""/>
        <dsp:cNvSpPr/>
      </dsp:nvSpPr>
      <dsp:spPr>
        <a:xfrm rot="10800000">
          <a:off x="1894743" y="680567"/>
          <a:ext cx="6994736" cy="531646"/>
        </a:xfrm>
        <a:prstGeom prst="homePlate">
          <a:avLst/>
        </a:prstGeom>
        <a:solidFill>
          <a:srgbClr val="98D6F2"/>
        </a:solidFill>
        <a:ln w="15875" cap="flat" cmpd="sng" algn="ctr">
          <a:solidFill>
            <a:srgbClr val="D24726"/>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4441" tIns="80010" rIns="149352" bIns="80010" numCol="1" spcCol="1270" anchor="ctr" anchorCtr="0">
          <a:noAutofit/>
        </a:bodyPr>
        <a:lstStyle/>
        <a:p>
          <a:pPr lvl="0" algn="ctr" defTabSz="933450">
            <a:lnSpc>
              <a:spcPct val="90000"/>
            </a:lnSpc>
            <a:spcBef>
              <a:spcPct val="0"/>
            </a:spcBef>
            <a:spcAft>
              <a:spcPct val="35000"/>
            </a:spcAft>
          </a:pPr>
          <a:r>
            <a:rPr lang="fr-FR" sz="2100" kern="1200" dirty="0" err="1"/>
            <a:t>Focuses</a:t>
          </a:r>
          <a:r>
            <a:rPr lang="fr-FR" sz="2100" kern="1200" dirty="0"/>
            <a:t> on </a:t>
          </a:r>
          <a:r>
            <a:rPr lang="fr-FR" sz="2100" kern="1200" dirty="0" err="1"/>
            <a:t>accelerating</a:t>
          </a:r>
          <a:r>
            <a:rPr lang="fr-FR" sz="2100" kern="1200" dirty="0"/>
            <a:t> the Team (</a:t>
          </a:r>
          <a:r>
            <a:rPr lang="fr-FR" sz="2100" kern="1200" dirty="0" err="1"/>
            <a:t>Pairing</a:t>
          </a:r>
          <a:r>
            <a:rPr lang="fr-FR" sz="2100" kern="1200" dirty="0"/>
            <a:t> </a:t>
          </a:r>
          <a:r>
            <a:rPr lang="fr-FR" sz="2100" kern="1200" dirty="0" err="1"/>
            <a:t>with</a:t>
          </a:r>
          <a:r>
            <a:rPr lang="fr-FR" sz="2100" kern="1200" dirty="0"/>
            <a:t> </a:t>
          </a:r>
          <a:r>
            <a:rPr lang="fr-FR" sz="2100" kern="1200" dirty="0" err="1"/>
            <a:t>developers</a:t>
          </a:r>
          <a:r>
            <a:rPr lang="fr-FR" sz="2100" kern="1200" dirty="0"/>
            <a:t>)</a:t>
          </a:r>
        </a:p>
      </dsp:txBody>
      <dsp:txXfrm rot="10800000">
        <a:off x="2027654" y="680567"/>
        <a:ext cx="6861825" cy="531646"/>
      </dsp:txXfrm>
    </dsp:sp>
    <dsp:sp modelId="{E27AA5E1-46BF-4B53-A41C-844520ADE97C}">
      <dsp:nvSpPr>
        <dsp:cNvPr id="0" name=""/>
        <dsp:cNvSpPr/>
      </dsp:nvSpPr>
      <dsp:spPr>
        <a:xfrm>
          <a:off x="1628920" y="680567"/>
          <a:ext cx="531646" cy="531646"/>
        </a:xfrm>
        <a:prstGeom prst="ellipse">
          <a:avLst/>
        </a:prstGeom>
        <a:solidFill>
          <a:srgbClr val="98D6F2"/>
        </a:solidFill>
        <a:ln w="15875" cap="flat" cmpd="sng" algn="ctr">
          <a:solidFill>
            <a:srgbClr val="D24726"/>
          </a:solidFill>
          <a:prstDash val="solid"/>
        </a:ln>
        <a:effectLst/>
      </dsp:spPr>
      <dsp:style>
        <a:lnRef idx="2">
          <a:scrgbClr r="0" g="0" b="0"/>
        </a:lnRef>
        <a:fillRef idx="1">
          <a:scrgbClr r="0" g="0" b="0"/>
        </a:fillRef>
        <a:effectRef idx="0">
          <a:scrgbClr r="0" g="0" b="0"/>
        </a:effectRef>
        <a:fontRef idx="minor"/>
      </dsp:style>
    </dsp:sp>
    <dsp:sp modelId="{4DC95FA5-83B1-4206-8866-2059A8065E52}">
      <dsp:nvSpPr>
        <dsp:cNvPr id="0" name=""/>
        <dsp:cNvSpPr/>
      </dsp:nvSpPr>
      <dsp:spPr>
        <a:xfrm rot="10800000">
          <a:off x="1894743" y="1360556"/>
          <a:ext cx="6994736" cy="531646"/>
        </a:xfrm>
        <a:prstGeom prst="homePlate">
          <a:avLst/>
        </a:prstGeom>
        <a:solidFill>
          <a:srgbClr val="98D6F2"/>
        </a:solidFill>
        <a:ln w="15875" cap="flat" cmpd="sng" algn="ctr">
          <a:solidFill>
            <a:srgbClr val="D24726"/>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4441" tIns="80010" rIns="149352" bIns="80010" numCol="1" spcCol="1270" anchor="ctr" anchorCtr="0">
          <a:noAutofit/>
        </a:bodyPr>
        <a:lstStyle/>
        <a:p>
          <a:pPr lvl="0" algn="ctr" defTabSz="933450">
            <a:lnSpc>
              <a:spcPct val="90000"/>
            </a:lnSpc>
            <a:spcBef>
              <a:spcPct val="0"/>
            </a:spcBef>
            <a:spcAft>
              <a:spcPct val="35000"/>
            </a:spcAft>
          </a:pPr>
          <a:r>
            <a:rPr lang="fr-FR" sz="2100" b="0" kern="1200" dirty="0" err="1"/>
            <a:t>Generalizing</a:t>
          </a:r>
          <a:r>
            <a:rPr lang="fr-FR" sz="2100" b="0" kern="1200" dirty="0"/>
            <a:t> </a:t>
          </a:r>
          <a:r>
            <a:rPr lang="fr-FR" sz="2100" b="0" kern="1200" dirty="0" err="1"/>
            <a:t>Specialist</a:t>
          </a:r>
          <a:r>
            <a:rPr lang="fr-FR" sz="2100" b="0" kern="1200" dirty="0"/>
            <a:t> </a:t>
          </a:r>
          <a:r>
            <a:rPr lang="fr-FR" sz="2100" kern="1200" dirty="0"/>
            <a:t>(</a:t>
          </a:r>
          <a:r>
            <a:rPr lang="en-US" sz="2100" b="0" i="0" kern="1200" dirty="0"/>
            <a:t>Be open to learning and change)</a:t>
          </a:r>
          <a:endParaRPr lang="fr-FR" sz="2100" kern="1200" dirty="0"/>
        </a:p>
      </dsp:txBody>
      <dsp:txXfrm rot="10800000">
        <a:off x="2027654" y="1360556"/>
        <a:ext cx="6861825" cy="531646"/>
      </dsp:txXfrm>
    </dsp:sp>
    <dsp:sp modelId="{557E63C6-E49C-4E37-B5D7-D92A40B26E95}">
      <dsp:nvSpPr>
        <dsp:cNvPr id="0" name=""/>
        <dsp:cNvSpPr/>
      </dsp:nvSpPr>
      <dsp:spPr>
        <a:xfrm>
          <a:off x="1628920" y="1360556"/>
          <a:ext cx="531646" cy="531646"/>
        </a:xfrm>
        <a:prstGeom prst="ellipse">
          <a:avLst/>
        </a:prstGeom>
        <a:solidFill>
          <a:srgbClr val="98D6F2"/>
        </a:solidFill>
        <a:ln w="15875" cap="flat" cmpd="sng" algn="ctr">
          <a:solidFill>
            <a:srgbClr val="D24726"/>
          </a:solidFill>
          <a:prstDash val="solid"/>
        </a:ln>
        <a:effectLst/>
      </dsp:spPr>
      <dsp:style>
        <a:lnRef idx="2">
          <a:scrgbClr r="0" g="0" b="0"/>
        </a:lnRef>
        <a:fillRef idx="1">
          <a:scrgbClr r="0" g="0" b="0"/>
        </a:fillRef>
        <a:effectRef idx="0">
          <a:scrgbClr r="0" g="0" b="0"/>
        </a:effectRef>
        <a:fontRef idx="minor"/>
      </dsp:style>
    </dsp:sp>
    <dsp:sp modelId="{84725398-7DD0-48D7-8CA3-ED88092E1FB5}">
      <dsp:nvSpPr>
        <dsp:cNvPr id="0" name=""/>
        <dsp:cNvSpPr/>
      </dsp:nvSpPr>
      <dsp:spPr>
        <a:xfrm rot="10800000">
          <a:off x="1894743" y="2040545"/>
          <a:ext cx="6994736" cy="531646"/>
        </a:xfrm>
        <a:prstGeom prst="homePlate">
          <a:avLst/>
        </a:prstGeom>
        <a:solidFill>
          <a:srgbClr val="98D6F2"/>
        </a:solidFill>
        <a:ln w="15875" cap="flat" cmpd="sng" algn="ctr">
          <a:solidFill>
            <a:srgbClr val="D24726"/>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4441" tIns="80010" rIns="149352" bIns="80010" numCol="1" spcCol="1270" anchor="ctr" anchorCtr="0">
          <a:noAutofit/>
        </a:bodyPr>
        <a:lstStyle/>
        <a:p>
          <a:pPr lvl="0" algn="ctr" defTabSz="933450">
            <a:lnSpc>
              <a:spcPct val="90000"/>
            </a:lnSpc>
            <a:spcBef>
              <a:spcPct val="0"/>
            </a:spcBef>
            <a:spcAft>
              <a:spcPct val="35000"/>
            </a:spcAft>
          </a:pPr>
          <a:r>
            <a:rPr lang="fr-FR" sz="2100" kern="1200" dirty="0"/>
            <a:t>All team </a:t>
          </a:r>
          <a:r>
            <a:rPr lang="fr-FR" sz="2100" kern="1200" dirty="0" err="1"/>
            <a:t>members</a:t>
          </a:r>
          <a:r>
            <a:rPr lang="fr-FR" sz="2100" kern="1200" dirty="0"/>
            <a:t> are </a:t>
          </a:r>
          <a:r>
            <a:rPr lang="fr-FR" sz="2100" kern="1200" dirty="0" err="1"/>
            <a:t>involved</a:t>
          </a:r>
          <a:r>
            <a:rPr lang="fr-FR" sz="2100" kern="1200" dirty="0"/>
            <a:t> in </a:t>
          </a:r>
          <a:r>
            <a:rPr lang="fr-FR" sz="2100" kern="1200" dirty="0" err="1"/>
            <a:t>testing</a:t>
          </a:r>
          <a:endParaRPr lang="fr-FR" sz="2100" kern="1200" dirty="0"/>
        </a:p>
      </dsp:txBody>
      <dsp:txXfrm rot="10800000">
        <a:off x="2027654" y="2040545"/>
        <a:ext cx="6861825" cy="531646"/>
      </dsp:txXfrm>
    </dsp:sp>
    <dsp:sp modelId="{626369A9-294F-42E3-AA57-336CD533A1BA}">
      <dsp:nvSpPr>
        <dsp:cNvPr id="0" name=""/>
        <dsp:cNvSpPr/>
      </dsp:nvSpPr>
      <dsp:spPr>
        <a:xfrm>
          <a:off x="1628920" y="2040545"/>
          <a:ext cx="531646" cy="531646"/>
        </a:xfrm>
        <a:prstGeom prst="ellipse">
          <a:avLst/>
        </a:prstGeom>
        <a:solidFill>
          <a:srgbClr val="98D6F2"/>
        </a:solidFill>
        <a:ln w="15875" cap="flat" cmpd="sng" algn="ctr">
          <a:solidFill>
            <a:srgbClr val="D24726"/>
          </a:solidFill>
          <a:prstDash val="solid"/>
        </a:ln>
        <a:effectLst/>
      </dsp:spPr>
      <dsp:style>
        <a:lnRef idx="2">
          <a:scrgbClr r="0" g="0" b="0"/>
        </a:lnRef>
        <a:fillRef idx="1">
          <a:scrgbClr r="0" g="0" b="0"/>
        </a:fillRef>
        <a:effectRef idx="0">
          <a:scrgbClr r="0" g="0" b="0"/>
        </a:effectRef>
        <a:fontRef idx="minor"/>
      </dsp:style>
    </dsp:sp>
    <dsp:sp modelId="{940F40F1-B897-483E-A37F-269C575ED010}">
      <dsp:nvSpPr>
        <dsp:cNvPr id="0" name=""/>
        <dsp:cNvSpPr/>
      </dsp:nvSpPr>
      <dsp:spPr>
        <a:xfrm rot="10800000">
          <a:off x="1894743" y="2720533"/>
          <a:ext cx="6994736" cy="531646"/>
        </a:xfrm>
        <a:prstGeom prst="homePlate">
          <a:avLst/>
        </a:prstGeom>
        <a:solidFill>
          <a:srgbClr val="98D6F2"/>
        </a:solidFill>
        <a:ln w="15875" cap="flat" cmpd="sng" algn="ctr">
          <a:solidFill>
            <a:srgbClr val="D24726"/>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4441" tIns="80010" rIns="149352" bIns="80010" numCol="1" spcCol="1270" anchor="ctr" anchorCtr="0">
          <a:noAutofit/>
        </a:bodyPr>
        <a:lstStyle/>
        <a:p>
          <a:pPr lvl="0" algn="ctr" defTabSz="933450">
            <a:lnSpc>
              <a:spcPct val="90000"/>
            </a:lnSpc>
            <a:spcBef>
              <a:spcPct val="0"/>
            </a:spcBef>
            <a:spcAft>
              <a:spcPct val="35000"/>
            </a:spcAft>
          </a:pPr>
          <a:r>
            <a:rPr lang="fr-FR" sz="2100" kern="1200" dirty="0" smtClean="0"/>
            <a:t>Workshops are </a:t>
          </a:r>
          <a:r>
            <a:rPr lang="fr-FR" sz="2100" kern="1200" dirty="0" err="1" smtClean="0"/>
            <a:t>provided</a:t>
          </a:r>
          <a:r>
            <a:rPr lang="fr-FR" sz="2100" kern="1200" dirty="0" smtClean="0"/>
            <a:t> </a:t>
          </a:r>
          <a:r>
            <a:rPr lang="fr-FR" sz="2100" kern="1200" dirty="0" err="1" smtClean="0"/>
            <a:t>during</a:t>
          </a:r>
          <a:r>
            <a:rPr lang="fr-FR" sz="2100" kern="1200" dirty="0" smtClean="0"/>
            <a:t> </a:t>
          </a:r>
          <a:r>
            <a:rPr lang="fr-FR" sz="2100" kern="1200" dirty="0" err="1" smtClean="0"/>
            <a:t>every</a:t>
          </a:r>
          <a:r>
            <a:rPr lang="fr-FR" sz="2100" kern="1200" dirty="0" smtClean="0"/>
            <a:t> new </a:t>
          </a:r>
          <a:r>
            <a:rPr lang="fr-FR" sz="2100" kern="1200" dirty="0" err="1" smtClean="0"/>
            <a:t>feature</a:t>
          </a:r>
          <a:endParaRPr lang="fr-FR" sz="2100" b="0" kern="1200" dirty="0"/>
        </a:p>
      </dsp:txBody>
      <dsp:txXfrm rot="10800000">
        <a:off x="2027654" y="2720533"/>
        <a:ext cx="6861825" cy="531646"/>
      </dsp:txXfrm>
    </dsp:sp>
    <dsp:sp modelId="{AF51D4F3-7B7A-4F7C-A82C-D5C106B1D4EF}">
      <dsp:nvSpPr>
        <dsp:cNvPr id="0" name=""/>
        <dsp:cNvSpPr/>
      </dsp:nvSpPr>
      <dsp:spPr>
        <a:xfrm>
          <a:off x="1628920" y="2720533"/>
          <a:ext cx="531646" cy="531646"/>
        </a:xfrm>
        <a:prstGeom prst="ellipse">
          <a:avLst/>
        </a:prstGeom>
        <a:solidFill>
          <a:srgbClr val="98D6F2"/>
        </a:solidFill>
        <a:ln w="15875" cap="flat" cmpd="sng" algn="ctr">
          <a:solidFill>
            <a:srgbClr val="D24726"/>
          </a:solidFill>
          <a:prstDash val="solid"/>
        </a:ln>
        <a:effectLst/>
      </dsp:spPr>
      <dsp:style>
        <a:lnRef idx="2">
          <a:scrgbClr r="0" g="0" b="0"/>
        </a:lnRef>
        <a:fillRef idx="1">
          <a:scrgbClr r="0" g="0" b="0"/>
        </a:fillRef>
        <a:effectRef idx="0">
          <a:scrgbClr r="0" g="0" b="0"/>
        </a:effectRef>
        <a:fontRef idx="minor"/>
      </dsp:style>
    </dsp:sp>
    <dsp:sp modelId="{3D7ED11C-35D8-4BD4-8B83-3A987D1289A4}">
      <dsp:nvSpPr>
        <dsp:cNvPr id="0" name=""/>
        <dsp:cNvSpPr/>
      </dsp:nvSpPr>
      <dsp:spPr>
        <a:xfrm rot="10800000">
          <a:off x="1894743" y="3400522"/>
          <a:ext cx="6994736" cy="531646"/>
        </a:xfrm>
        <a:prstGeom prst="homePlate">
          <a:avLst/>
        </a:prstGeom>
        <a:solidFill>
          <a:srgbClr val="98D6F2"/>
        </a:solidFill>
        <a:ln w="15875" cap="flat" cmpd="sng" algn="ctr">
          <a:solidFill>
            <a:srgbClr val="D24726"/>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4441" tIns="80010" rIns="149352" bIns="80010" numCol="1" spcCol="1270" anchor="ctr" anchorCtr="0">
          <a:noAutofit/>
        </a:bodyPr>
        <a:lstStyle/>
        <a:p>
          <a:pPr lvl="0" algn="ctr" defTabSz="933450">
            <a:lnSpc>
              <a:spcPct val="90000"/>
            </a:lnSpc>
            <a:spcBef>
              <a:spcPct val="0"/>
            </a:spcBef>
            <a:spcAft>
              <a:spcPct val="35000"/>
            </a:spcAft>
          </a:pPr>
          <a:r>
            <a:rPr lang="fr-FR" sz="2100" kern="1200" dirty="0" err="1" smtClean="0"/>
            <a:t>Always</a:t>
          </a:r>
          <a:r>
            <a:rPr lang="fr-FR" sz="2100" kern="1200" dirty="0" smtClean="0"/>
            <a:t> </a:t>
          </a:r>
          <a:r>
            <a:rPr lang="fr-FR" sz="2100" kern="1200" dirty="0" err="1" smtClean="0"/>
            <a:t>getting</a:t>
          </a:r>
          <a:r>
            <a:rPr lang="fr-FR" sz="2100" kern="1200" dirty="0" smtClean="0"/>
            <a:t> feedback </a:t>
          </a:r>
          <a:r>
            <a:rPr lang="fr-FR" sz="2100" kern="1200" dirty="0" err="1" smtClean="0"/>
            <a:t>from</a:t>
          </a:r>
          <a:r>
            <a:rPr lang="fr-FR" sz="2100" kern="1200" dirty="0" smtClean="0"/>
            <a:t> </a:t>
          </a:r>
          <a:r>
            <a:rPr lang="fr-FR" sz="2100" kern="1200" dirty="0" err="1" smtClean="0"/>
            <a:t>customer</a:t>
          </a:r>
          <a:endParaRPr lang="fr-FR" sz="2100" kern="1200" dirty="0"/>
        </a:p>
      </dsp:txBody>
      <dsp:txXfrm rot="10800000">
        <a:off x="2027654" y="3400522"/>
        <a:ext cx="6861825" cy="531646"/>
      </dsp:txXfrm>
    </dsp:sp>
    <dsp:sp modelId="{F0A9E1C1-0DFD-4620-8A8F-6D2C60117EE6}">
      <dsp:nvSpPr>
        <dsp:cNvPr id="0" name=""/>
        <dsp:cNvSpPr/>
      </dsp:nvSpPr>
      <dsp:spPr>
        <a:xfrm>
          <a:off x="1628920" y="3400522"/>
          <a:ext cx="531646" cy="531646"/>
        </a:xfrm>
        <a:prstGeom prst="ellipse">
          <a:avLst/>
        </a:prstGeom>
        <a:solidFill>
          <a:srgbClr val="98D6F2"/>
        </a:solidFill>
        <a:ln w="15875" cap="flat" cmpd="sng" algn="ctr">
          <a:solidFill>
            <a:srgbClr val="D24726"/>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0680FBE-A8DF-4758-9AC4-3A9E1039168F}" type="datetimeFigureOut">
              <a:rPr lang="en-US" smtClean="0"/>
              <a:t>11/15/2019</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C679768-A2FC-4D08-91F6-8DCE6C566B36}" type="slidenum">
              <a:rPr lang="en-US" smtClean="0"/>
              <a:t>‹N°›</a:t>
            </a:fld>
            <a:endParaRPr lang="en-US"/>
          </a:p>
        </p:txBody>
      </p:sp>
    </p:spTree>
    <p:extLst>
      <p:ext uri="{BB962C8B-B14F-4D97-AF65-F5344CB8AC3E}">
        <p14:creationId xmlns:p14="http://schemas.microsoft.com/office/powerpoint/2010/main" val="183025516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C13577B-6902-467D-A26C-08A0DD5E4E03}" type="datetimeFigureOut">
              <a:rPr lang="en-US" smtClean="0"/>
              <a:t>11/15/2019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61EA0F-A667-4B49-8422-0062BC55E249}" type="slidenum">
              <a:rPr lang="en-US" smtClean="0"/>
              <a:t>‹N°›</a:t>
            </a:fld>
            <a:endParaRPr lang="en-US"/>
          </a:p>
        </p:txBody>
      </p:sp>
    </p:spTree>
    <p:extLst>
      <p:ext uri="{BB962C8B-B14F-4D97-AF65-F5344CB8AC3E}">
        <p14:creationId xmlns:p14="http://schemas.microsoft.com/office/powerpoint/2010/main" val="3381910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en.wikipedia.org/wiki/Metaphor" TargetMode="External"/><Relationship Id="rId2" Type="http://schemas.openxmlformats.org/officeDocument/2006/relationships/slide" Target="../slides/slide19.xml"/><Relationship Id="rId1" Type="http://schemas.openxmlformats.org/officeDocument/2006/relationships/notesMaster" Target="../notesMasters/notesMaster1.xml"/><Relationship Id="rId5" Type="http://schemas.openxmlformats.org/officeDocument/2006/relationships/hyperlink" Target="https://en.wikipedia.org/wiki/Workforce" TargetMode="External"/><Relationship Id="rId4" Type="http://schemas.openxmlformats.org/officeDocument/2006/relationships/hyperlink" Target="https://en.wikipedia.org/wiki/Recruitment" TargetMode="Externa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fr-FR" dirty="0"/>
              <a:t>Good morning ladies and gentlemen !   </a:t>
            </a:r>
          </a:p>
          <a:p>
            <a:r>
              <a:rPr lang="en-US" altLang="fr-FR" dirty="0"/>
              <a:t>Before Starting, let me thank you all for being here today; a special thank to </a:t>
            </a:r>
            <a:r>
              <a:rPr lang="en-US" altLang="fr-FR" baseline="0" dirty="0"/>
              <a:t>all IEEE committee organizers for such a great opportunity </a:t>
            </a:r>
            <a:r>
              <a:rPr lang="en-US" altLang="fr-FR" dirty="0"/>
              <a:t>It’s good to see you all,</a:t>
            </a:r>
          </a:p>
          <a:p>
            <a:r>
              <a:rPr lang="en-US" altLang="fr-FR" dirty="0"/>
              <a:t>well I’m Emna Ayadi, a software tester at </a:t>
            </a:r>
            <a:r>
              <a:rPr lang="en-US" altLang="fr-FR" dirty="0" err="1"/>
              <a:t>primatec</a:t>
            </a:r>
            <a:r>
              <a:rPr lang="en-US" altLang="fr-FR" dirty="0"/>
              <a:t>,</a:t>
            </a:r>
          </a:p>
          <a:p>
            <a:endParaRPr lang="en-US" altLang="fr-FR" dirty="0"/>
          </a:p>
          <a:p>
            <a:r>
              <a:rPr lang="en-US" altLang="fr-FR" strike="noStrike" dirty="0"/>
              <a:t>I’m here </a:t>
            </a:r>
            <a:r>
              <a:rPr lang="en-US" altLang="fr-FR" dirty="0"/>
              <a:t>today to provide you with an overview about modern testing</a:t>
            </a:r>
            <a:endParaRPr lang="fr-FR" dirty="0"/>
          </a:p>
          <a:p>
            <a:r>
              <a:rPr lang="fr-FR" dirty="0" smtClean="0"/>
              <a:t>,</a:t>
            </a:r>
          </a:p>
          <a:p>
            <a:endParaRPr lang="fr-FR" dirty="0"/>
          </a:p>
        </p:txBody>
      </p:sp>
      <p:sp>
        <p:nvSpPr>
          <p:cNvPr id="4" name="Slide Number Placeholder 3"/>
          <p:cNvSpPr>
            <a:spLocks noGrp="1"/>
          </p:cNvSpPr>
          <p:nvPr>
            <p:ph type="sldNum" sz="quarter" idx="5"/>
          </p:nvPr>
        </p:nvSpPr>
        <p:spPr/>
        <p:txBody>
          <a:bodyPr/>
          <a:lstStyle/>
          <a:p>
            <a:fld id="{DF61EA0F-A667-4B49-8422-0062BC55E249}" type="slidenum">
              <a:rPr lang="en-US" smtClean="0"/>
              <a:t>1</a:t>
            </a:fld>
            <a:endParaRPr lang="en-US"/>
          </a:p>
        </p:txBody>
      </p:sp>
    </p:spTree>
    <p:extLst>
      <p:ext uri="{BB962C8B-B14F-4D97-AF65-F5344CB8AC3E}">
        <p14:creationId xmlns:p14="http://schemas.microsoft.com/office/powerpoint/2010/main" val="31561224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DF61EA0F-A667-4B49-8422-0062BC55E249}" type="slidenum">
              <a:rPr lang="en-US" smtClean="0"/>
              <a:t>11</a:t>
            </a:fld>
            <a:endParaRPr lang="en-US"/>
          </a:p>
        </p:txBody>
      </p:sp>
    </p:spTree>
    <p:extLst>
      <p:ext uri="{BB962C8B-B14F-4D97-AF65-F5344CB8AC3E}">
        <p14:creationId xmlns:p14="http://schemas.microsoft.com/office/powerpoint/2010/main" val="35513348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DF61EA0F-A667-4B49-8422-0062BC55E249}" type="slidenum">
              <a:rPr lang="en-US" smtClean="0"/>
              <a:t>12</a:t>
            </a:fld>
            <a:endParaRPr lang="en-US"/>
          </a:p>
        </p:txBody>
      </p:sp>
    </p:spTree>
    <p:extLst>
      <p:ext uri="{BB962C8B-B14F-4D97-AF65-F5344CB8AC3E}">
        <p14:creationId xmlns:p14="http://schemas.microsoft.com/office/powerpoint/2010/main" val="21251347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DF61EA0F-A667-4B49-8422-0062BC55E249}" type="slidenum">
              <a:rPr lang="en-US" smtClean="0"/>
              <a:t>13</a:t>
            </a:fld>
            <a:endParaRPr lang="en-US"/>
          </a:p>
        </p:txBody>
      </p:sp>
    </p:spTree>
    <p:extLst>
      <p:ext uri="{BB962C8B-B14F-4D97-AF65-F5344CB8AC3E}">
        <p14:creationId xmlns:p14="http://schemas.microsoft.com/office/powerpoint/2010/main" val="19987998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we </a:t>
            </a:r>
            <a:r>
              <a:rPr lang="en-US" sz="1200" kern="1200" dirty="0">
                <a:solidFill>
                  <a:schemeClr val="tx1"/>
                </a:solidFill>
                <a:effectLst/>
                <a:latin typeface="+mn-lt"/>
                <a:ea typeface="+mn-ea"/>
                <a:cs typeface="+mn-cs"/>
              </a:rPr>
              <a:t>should learn, we should involve </a:t>
            </a:r>
          </a:p>
          <a:p>
            <a:r>
              <a:rPr lang="en-US" sz="1200" kern="1200" dirty="0">
                <a:solidFill>
                  <a:schemeClr val="tx1"/>
                </a:solidFill>
                <a:effectLst/>
                <a:latin typeface="+mn-lt"/>
                <a:ea typeface="+mn-ea"/>
                <a:cs typeface="+mn-cs"/>
              </a:rPr>
              <a:t>we should make a kind of evolution from traditional to modern testing</a:t>
            </a:r>
          </a:p>
          <a:p>
            <a:endParaRPr lang="fr-FR" dirty="0"/>
          </a:p>
        </p:txBody>
      </p:sp>
      <p:sp>
        <p:nvSpPr>
          <p:cNvPr id="4" name="Slide Number Placeholder 3"/>
          <p:cNvSpPr>
            <a:spLocks noGrp="1"/>
          </p:cNvSpPr>
          <p:nvPr>
            <p:ph type="sldNum" sz="quarter" idx="5"/>
          </p:nvPr>
        </p:nvSpPr>
        <p:spPr/>
        <p:txBody>
          <a:bodyPr/>
          <a:lstStyle/>
          <a:p>
            <a:fld id="{DF61EA0F-A667-4B49-8422-0062BC55E249}" type="slidenum">
              <a:rPr lang="en-US" smtClean="0"/>
              <a:t>14</a:t>
            </a:fld>
            <a:endParaRPr lang="en-US"/>
          </a:p>
        </p:txBody>
      </p:sp>
    </p:spTree>
    <p:extLst>
      <p:ext uri="{BB962C8B-B14F-4D97-AF65-F5344CB8AC3E}">
        <p14:creationId xmlns:p14="http://schemas.microsoft.com/office/powerpoint/2010/main" val="12385657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To </a:t>
            </a:r>
            <a:r>
              <a:rPr lang="fr-FR" dirty="0" err="1"/>
              <a:t>answer</a:t>
            </a:r>
            <a:r>
              <a:rPr lang="fr-FR" dirty="0"/>
              <a:t> </a:t>
            </a:r>
            <a:r>
              <a:rPr lang="fr-FR" dirty="0" err="1"/>
              <a:t>this</a:t>
            </a:r>
            <a:r>
              <a:rPr lang="fr-FR" dirty="0"/>
              <a:t> question, </a:t>
            </a:r>
            <a:r>
              <a:rPr lang="fr-FR" dirty="0" err="1"/>
              <a:t>we</a:t>
            </a:r>
            <a:r>
              <a:rPr lang="fr-FR" dirty="0"/>
              <a:t> can </a:t>
            </a:r>
            <a:r>
              <a:rPr lang="fr-FR" dirty="0" err="1"/>
              <a:t>say</a:t>
            </a:r>
            <a:r>
              <a:rPr lang="fr-FR" dirty="0"/>
              <a:t> </a:t>
            </a:r>
            <a:r>
              <a:rPr lang="fr-FR" dirty="0" err="1"/>
              <a:t>that</a:t>
            </a:r>
            <a:r>
              <a:rPr lang="fr-FR" dirty="0"/>
              <a:t> modern </a:t>
            </a:r>
            <a:r>
              <a:rPr lang="fr-FR" dirty="0" err="1"/>
              <a:t>testing</a:t>
            </a:r>
            <a:r>
              <a:rPr lang="fr-FR" dirty="0"/>
              <a:t> </a:t>
            </a:r>
            <a:r>
              <a:rPr lang="fr-FR" dirty="0" err="1"/>
              <a:t>is</a:t>
            </a:r>
            <a:r>
              <a:rPr lang="fr-FR" dirty="0"/>
              <a:t> an antidote for air </a:t>
            </a:r>
            <a:r>
              <a:rPr lang="fr-FR" dirty="0" err="1"/>
              <a:t>quote</a:t>
            </a:r>
            <a:r>
              <a:rPr lang="fr-FR" dirty="0"/>
              <a:t> </a:t>
            </a:r>
            <a:r>
              <a:rPr lang="fr-FR" dirty="0" err="1"/>
              <a:t>traditional</a:t>
            </a:r>
            <a:r>
              <a:rPr lang="fr-FR" dirty="0"/>
              <a:t> </a:t>
            </a:r>
            <a:r>
              <a:rPr lang="fr-FR" dirty="0" err="1"/>
              <a:t>testing</a:t>
            </a:r>
            <a:r>
              <a:rPr lang="fr-FR" dirty="0"/>
              <a:t> </a:t>
            </a:r>
            <a:r>
              <a:rPr lang="fr-FR" dirty="0" err="1"/>
              <a:t>methods</a:t>
            </a:r>
            <a:r>
              <a:rPr lang="fr-FR" dirty="0"/>
              <a:t> like </a:t>
            </a:r>
            <a:r>
              <a:rPr lang="fr-FR" dirty="0" err="1"/>
              <a:t>testing</a:t>
            </a:r>
            <a:r>
              <a:rPr lang="fr-FR" dirty="0"/>
              <a:t> at the </a:t>
            </a:r>
            <a:r>
              <a:rPr lang="fr-FR" dirty="0" err="1"/>
              <a:t>very</a:t>
            </a:r>
            <a:r>
              <a:rPr lang="fr-FR" dirty="0"/>
              <a:t> end of the </a:t>
            </a:r>
            <a:r>
              <a:rPr lang="fr-FR" dirty="0" err="1"/>
              <a:t>product</a:t>
            </a:r>
            <a:r>
              <a:rPr lang="fr-FR" dirty="0"/>
              <a:t> cycle, </a:t>
            </a:r>
            <a:r>
              <a:rPr lang="fr-FR" dirty="0" err="1"/>
              <a:t>we</a:t>
            </a:r>
            <a:r>
              <a:rPr lang="fr-FR" dirty="0"/>
              <a:t> test </a:t>
            </a:r>
            <a:r>
              <a:rPr lang="fr-FR" dirty="0" err="1"/>
              <a:t>quality</a:t>
            </a:r>
            <a:r>
              <a:rPr lang="fr-FR" dirty="0"/>
              <a:t> onto the </a:t>
            </a:r>
            <a:r>
              <a:rPr lang="fr-FR" dirty="0" err="1"/>
              <a:t>product</a:t>
            </a:r>
            <a:r>
              <a:rPr lang="fr-FR" dirty="0"/>
              <a:t>, </a:t>
            </a:r>
            <a:r>
              <a:rPr lang="fr-FR" dirty="0" err="1"/>
              <a:t>separate</a:t>
            </a:r>
            <a:r>
              <a:rPr lang="fr-FR" dirty="0"/>
              <a:t> </a:t>
            </a:r>
            <a:r>
              <a:rPr lang="fr-FR" dirty="0" err="1"/>
              <a:t>fonctional</a:t>
            </a:r>
            <a:r>
              <a:rPr lang="fr-FR" dirty="0"/>
              <a:t> test team </a:t>
            </a:r>
          </a:p>
          <a:p>
            <a:endParaRPr lang="fr-FR" dirty="0"/>
          </a:p>
          <a:p>
            <a:endParaRPr lang="fr-FR" dirty="0"/>
          </a:p>
          <a:p>
            <a:r>
              <a:rPr lang="fr-FR" dirty="0"/>
              <a:t>--</a:t>
            </a:r>
          </a:p>
          <a:p>
            <a:r>
              <a:rPr lang="fr-FR" dirty="0"/>
              <a:t>But how can </a:t>
            </a:r>
            <a:r>
              <a:rPr lang="fr-FR" dirty="0" err="1"/>
              <a:t>we</a:t>
            </a:r>
            <a:r>
              <a:rPr lang="fr-FR" dirty="0"/>
              <a:t> </a:t>
            </a:r>
            <a:r>
              <a:rPr lang="fr-FR" dirty="0" err="1"/>
              <a:t>become</a:t>
            </a:r>
            <a:r>
              <a:rPr lang="fr-FR" dirty="0"/>
              <a:t> modern </a:t>
            </a:r>
            <a:r>
              <a:rPr lang="fr-FR" dirty="0" err="1"/>
              <a:t>testers</a:t>
            </a:r>
            <a:r>
              <a:rPr lang="fr-FR" dirty="0"/>
              <a:t> ?</a:t>
            </a:r>
          </a:p>
        </p:txBody>
      </p:sp>
      <p:sp>
        <p:nvSpPr>
          <p:cNvPr id="4" name="Slide Number Placeholder 3"/>
          <p:cNvSpPr>
            <a:spLocks noGrp="1"/>
          </p:cNvSpPr>
          <p:nvPr>
            <p:ph type="sldNum" sz="quarter" idx="5"/>
          </p:nvPr>
        </p:nvSpPr>
        <p:spPr/>
        <p:txBody>
          <a:bodyPr/>
          <a:lstStyle/>
          <a:p>
            <a:fld id="{DF61EA0F-A667-4B49-8422-0062BC55E249}" type="slidenum">
              <a:rPr lang="en-US" smtClean="0"/>
              <a:t>15</a:t>
            </a:fld>
            <a:endParaRPr lang="en-US"/>
          </a:p>
        </p:txBody>
      </p:sp>
    </p:spTree>
    <p:extLst>
      <p:ext uri="{BB962C8B-B14F-4D97-AF65-F5344CB8AC3E}">
        <p14:creationId xmlns:p14="http://schemas.microsoft.com/office/powerpoint/2010/main" val="18853312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sz="1200" b="0" i="0" u="none" strike="noStrike" kern="1200" baseline="0" dirty="0">
                <a:solidFill>
                  <a:schemeClr val="tx1"/>
                </a:solidFill>
                <a:latin typeface="+mn-lt"/>
                <a:ea typeface="+mn-ea"/>
                <a:cs typeface="+mn-cs"/>
              </a:rPr>
              <a:t>Modern </a:t>
            </a:r>
            <a:r>
              <a:rPr lang="fr-FR" sz="1200" b="0" i="0" u="none" strike="noStrike" kern="1200" baseline="0" dirty="0" err="1">
                <a:solidFill>
                  <a:schemeClr val="tx1"/>
                </a:solidFill>
                <a:latin typeface="+mn-lt"/>
                <a:ea typeface="+mn-ea"/>
                <a:cs typeface="+mn-cs"/>
              </a:rPr>
              <a:t>Testing</a:t>
            </a:r>
            <a:r>
              <a:rPr lang="fr-FR" sz="1200" b="0" i="0" u="none" strike="noStrike" kern="1200" baseline="0" dirty="0">
                <a:solidFill>
                  <a:schemeClr val="tx1"/>
                </a:solidFill>
                <a:latin typeface="+mn-lt"/>
                <a:ea typeface="+mn-ea"/>
                <a:cs typeface="+mn-cs"/>
              </a:rPr>
              <a:t> Mission</a:t>
            </a:r>
          </a:p>
          <a:p>
            <a:r>
              <a:rPr lang="fr-FR" sz="1200" b="0" i="0" u="none" strike="noStrike" kern="1200" baseline="0" dirty="0" err="1">
                <a:solidFill>
                  <a:schemeClr val="tx1"/>
                </a:solidFill>
                <a:latin typeface="+mn-lt"/>
                <a:ea typeface="+mn-ea"/>
                <a:cs typeface="+mn-cs"/>
              </a:rPr>
              <a:t>Accelerate</a:t>
            </a:r>
            <a:r>
              <a:rPr lang="fr-FR" sz="1200" b="0" i="0" u="none" strike="noStrike" kern="1200" baseline="0" dirty="0">
                <a:solidFill>
                  <a:schemeClr val="tx1"/>
                </a:solidFill>
                <a:latin typeface="+mn-lt"/>
                <a:ea typeface="+mn-ea"/>
                <a:cs typeface="+mn-cs"/>
              </a:rPr>
              <a:t> the </a:t>
            </a:r>
            <a:r>
              <a:rPr lang="fr-FR" sz="1200" b="0" i="0" u="none" strike="noStrike" kern="1200" baseline="0" dirty="0" err="1">
                <a:solidFill>
                  <a:schemeClr val="tx1"/>
                </a:solidFill>
                <a:latin typeface="+mn-lt"/>
                <a:ea typeface="+mn-ea"/>
                <a:cs typeface="+mn-cs"/>
              </a:rPr>
              <a:t>Achievement</a:t>
            </a:r>
            <a:r>
              <a:rPr lang="fr-FR" sz="1200" b="0" i="0" u="none" strike="noStrike" kern="1200" baseline="0" dirty="0">
                <a:solidFill>
                  <a:schemeClr val="tx1"/>
                </a:solidFill>
                <a:latin typeface="+mn-lt"/>
                <a:ea typeface="+mn-ea"/>
                <a:cs typeface="+mn-cs"/>
              </a:rPr>
              <a:t> of</a:t>
            </a:r>
          </a:p>
          <a:p>
            <a:r>
              <a:rPr lang="fr-FR" sz="1200" b="0" i="0" u="none" strike="noStrike" kern="1200" baseline="0" dirty="0" err="1">
                <a:solidFill>
                  <a:schemeClr val="tx1"/>
                </a:solidFill>
                <a:latin typeface="+mn-lt"/>
                <a:ea typeface="+mn-ea"/>
                <a:cs typeface="+mn-cs"/>
              </a:rPr>
              <a:t>Shippable</a:t>
            </a:r>
            <a:r>
              <a:rPr lang="fr-FR" sz="1200" b="0" i="0" u="none" strike="noStrike" kern="1200" baseline="0" dirty="0">
                <a:solidFill>
                  <a:schemeClr val="tx1"/>
                </a:solidFill>
                <a:latin typeface="+mn-lt"/>
                <a:ea typeface="+mn-ea"/>
                <a:cs typeface="+mn-cs"/>
              </a:rPr>
              <a:t> </a:t>
            </a:r>
            <a:r>
              <a:rPr lang="fr-FR" sz="1200" b="0" i="0" u="none" strike="noStrike" kern="1200" baseline="0" dirty="0" err="1">
                <a:solidFill>
                  <a:schemeClr val="tx1"/>
                </a:solidFill>
                <a:latin typeface="+mn-lt"/>
                <a:ea typeface="+mn-ea"/>
                <a:cs typeface="+mn-cs"/>
              </a:rPr>
              <a:t>Quality</a:t>
            </a:r>
            <a:endParaRPr lang="fr-FR" dirty="0"/>
          </a:p>
        </p:txBody>
      </p:sp>
      <p:sp>
        <p:nvSpPr>
          <p:cNvPr id="4" name="Slide Number Placeholder 3"/>
          <p:cNvSpPr>
            <a:spLocks noGrp="1"/>
          </p:cNvSpPr>
          <p:nvPr>
            <p:ph type="sldNum" sz="quarter" idx="5"/>
          </p:nvPr>
        </p:nvSpPr>
        <p:spPr/>
        <p:txBody>
          <a:bodyPr/>
          <a:lstStyle/>
          <a:p>
            <a:fld id="{DF61EA0F-A667-4B49-8422-0062BC55E249}" type="slidenum">
              <a:rPr lang="en-US" smtClean="0"/>
              <a:t>16</a:t>
            </a:fld>
            <a:endParaRPr lang="en-US"/>
          </a:p>
        </p:txBody>
      </p:sp>
    </p:spTree>
    <p:extLst>
      <p:ext uri="{BB962C8B-B14F-4D97-AF65-F5344CB8AC3E}">
        <p14:creationId xmlns:p14="http://schemas.microsoft.com/office/powerpoint/2010/main" val="13263997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Some of you are agile testers some of you are somewhere in between. Some of you have been there a while, some of you are learning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smtClean="0">
                <a:solidFill>
                  <a:schemeClr val="tx1"/>
                </a:solidFill>
                <a:latin typeface="+mn-lt"/>
                <a:ea typeface="+mn-ea"/>
                <a:cs typeface="+mn-cs"/>
              </a:rPr>
              <a:t>I get inspired by the talk of Alan Page about modern testing and I discovered that our team members are on the road to become a modern tester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smtClean="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Alan &amp; Brent have talked a about the new coming evolution which is Modern testing in their testing podcast.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A modern tester is a generalist who happens to be good at testing so it’s an evolution of the agile tester where they actually do a lot more things on the team but they’re good at they’re really good at testing. Just like you may have someone on your team who’s a performance expert or security expert or whatever that you need for the team that’s their role on the team they do a lot of different tasks but they’re kind of the GURU for testing concerned a lot with continuous improvement how de we improve how do we accelerate and a lot on customer value</a:t>
            </a:r>
          </a:p>
          <a:p>
            <a:endParaRPr lang="fr-FR" dirty="0"/>
          </a:p>
        </p:txBody>
      </p:sp>
      <p:sp>
        <p:nvSpPr>
          <p:cNvPr id="4" name="Slide Number Placeholder 3"/>
          <p:cNvSpPr>
            <a:spLocks noGrp="1"/>
          </p:cNvSpPr>
          <p:nvPr>
            <p:ph type="sldNum" sz="quarter" idx="5"/>
          </p:nvPr>
        </p:nvSpPr>
        <p:spPr/>
        <p:txBody>
          <a:bodyPr/>
          <a:lstStyle/>
          <a:p>
            <a:fld id="{DF61EA0F-A667-4B49-8422-0062BC55E249}" type="slidenum">
              <a:rPr lang="en-US" smtClean="0"/>
              <a:t>17</a:t>
            </a:fld>
            <a:endParaRPr lang="en-US"/>
          </a:p>
        </p:txBody>
      </p:sp>
    </p:spTree>
    <p:extLst>
      <p:ext uri="{BB962C8B-B14F-4D97-AF65-F5344CB8AC3E}">
        <p14:creationId xmlns:p14="http://schemas.microsoft.com/office/powerpoint/2010/main" val="6368971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sz="1200" kern="1200" dirty="0">
                <a:solidFill>
                  <a:schemeClr val="tx1"/>
                </a:solidFill>
                <a:effectLst/>
                <a:latin typeface="+mn-lt"/>
                <a:ea typeface="+mn-ea"/>
                <a:cs typeface="+mn-cs"/>
              </a:rPr>
              <a:t>I find out that I'm becoming modern tester and I already made some steps </a:t>
            </a:r>
          </a:p>
          <a:p>
            <a:r>
              <a:rPr lang="en-US" sz="1200" kern="1200" dirty="0">
                <a:solidFill>
                  <a:schemeClr val="tx1"/>
                </a:solidFill>
                <a:effectLst/>
                <a:latin typeface="+mn-lt"/>
                <a:ea typeface="+mn-ea"/>
                <a:cs typeface="+mn-cs"/>
              </a:rPr>
              <a:t>(I'm on my journey to become a modern tester)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I'm inspired by the talk of Alan page because I'm looking for new development, here I find the context for my own story</a:t>
            </a:r>
          </a:p>
          <a:p>
            <a:endParaRPr lang="fr-FR" dirty="0"/>
          </a:p>
          <a:p>
            <a:r>
              <a:rPr lang="fr-FR" dirty="0"/>
              <a:t>So the modern tester </a:t>
            </a:r>
            <a:r>
              <a:rPr lang="fr-FR" dirty="0" err="1"/>
              <a:t>helps</a:t>
            </a:r>
            <a:r>
              <a:rPr lang="fr-FR" dirty="0"/>
              <a:t> the team move</a:t>
            </a:r>
            <a:r>
              <a:rPr lang="fr-FR" baseline="0" dirty="0"/>
              <a:t> </a:t>
            </a:r>
            <a:r>
              <a:rPr lang="fr-FR" baseline="0" dirty="0" err="1"/>
              <a:t>faster</a:t>
            </a:r>
            <a:r>
              <a:rPr lang="fr-FR" baseline="0" dirty="0"/>
              <a:t> and use </a:t>
            </a:r>
            <a:r>
              <a:rPr lang="fr-FR" baseline="0" dirty="0" err="1"/>
              <a:t>models</a:t>
            </a:r>
            <a:r>
              <a:rPr lang="fr-FR" baseline="0" dirty="0"/>
              <a:t> like </a:t>
            </a:r>
            <a:r>
              <a:rPr lang="fr-FR" baseline="0" dirty="0" err="1"/>
              <a:t>lean</a:t>
            </a:r>
            <a:r>
              <a:rPr lang="fr-FR" baseline="0" dirty="0"/>
              <a:t> </a:t>
            </a:r>
            <a:r>
              <a:rPr lang="fr-FR" baseline="0" dirty="0" err="1"/>
              <a:t>thinking</a:t>
            </a:r>
            <a:r>
              <a:rPr lang="fr-FR" baseline="0" dirty="0"/>
              <a:t> and </a:t>
            </a:r>
            <a:r>
              <a:rPr lang="fr-FR" baseline="0" dirty="0" err="1"/>
              <a:t>theory</a:t>
            </a:r>
            <a:r>
              <a:rPr lang="fr-FR" baseline="0" dirty="0"/>
              <a:t> of </a:t>
            </a:r>
            <a:r>
              <a:rPr lang="fr-FR" baseline="0" dirty="0" err="1"/>
              <a:t>constraints</a:t>
            </a:r>
            <a:r>
              <a:rPr lang="fr-FR" baseline="0" dirty="0"/>
              <a:t> to help </a:t>
            </a:r>
            <a:r>
              <a:rPr lang="fr-FR" baseline="0" dirty="0" err="1"/>
              <a:t>identify</a:t>
            </a:r>
            <a:r>
              <a:rPr lang="fr-FR" baseline="0" dirty="0"/>
              <a:t>, </a:t>
            </a:r>
            <a:r>
              <a:rPr lang="fr-FR" baseline="0" dirty="0" err="1"/>
              <a:t>prioritize</a:t>
            </a:r>
            <a:r>
              <a:rPr lang="fr-FR" baseline="0" dirty="0"/>
              <a:t> and </a:t>
            </a:r>
            <a:r>
              <a:rPr lang="fr-FR" baseline="0" dirty="0" err="1"/>
              <a:t>mitigate</a:t>
            </a:r>
            <a:r>
              <a:rPr lang="fr-FR" baseline="0" dirty="0"/>
              <a:t> </a:t>
            </a:r>
            <a:r>
              <a:rPr lang="fr-FR" baseline="0" dirty="0" err="1"/>
              <a:t>bottlenecks</a:t>
            </a:r>
            <a:r>
              <a:rPr lang="fr-FR" baseline="0" dirty="0"/>
              <a:t> </a:t>
            </a:r>
            <a:r>
              <a:rPr lang="fr-FR" baseline="0" dirty="0" err="1"/>
              <a:t>from</a:t>
            </a:r>
            <a:r>
              <a:rPr lang="fr-FR" baseline="0" dirty="0"/>
              <a:t> the system, </a:t>
            </a:r>
          </a:p>
          <a:p>
            <a:r>
              <a:rPr lang="fr-FR" baseline="0" dirty="0" err="1"/>
              <a:t>What</a:t>
            </a:r>
            <a:r>
              <a:rPr lang="fr-FR" baseline="0" dirty="0"/>
              <a:t> can </a:t>
            </a:r>
            <a:r>
              <a:rPr lang="fr-FR" baseline="0" dirty="0" err="1"/>
              <a:t>also</a:t>
            </a:r>
            <a:r>
              <a:rPr lang="fr-FR" baseline="0" dirty="0"/>
              <a:t> help </a:t>
            </a:r>
            <a:r>
              <a:rPr lang="fr-FR" baseline="0" dirty="0" err="1"/>
              <a:t>moving</a:t>
            </a:r>
            <a:r>
              <a:rPr lang="fr-FR" baseline="0" dirty="0"/>
              <a:t> the team </a:t>
            </a:r>
            <a:r>
              <a:rPr lang="fr-FR" baseline="0" dirty="0" err="1"/>
              <a:t>faster</a:t>
            </a:r>
            <a:r>
              <a:rPr lang="fr-FR" baseline="0" dirty="0"/>
              <a:t> </a:t>
            </a:r>
            <a:r>
              <a:rPr lang="fr-FR" baseline="0" dirty="0" err="1"/>
              <a:t>is</a:t>
            </a:r>
            <a:r>
              <a:rPr lang="fr-FR" baseline="0" dirty="0"/>
              <a:t> pair </a:t>
            </a:r>
            <a:r>
              <a:rPr lang="fr-FR" baseline="0" dirty="0" err="1"/>
              <a:t>testing</a:t>
            </a:r>
            <a:r>
              <a:rPr lang="fr-FR" baseline="0" dirty="0"/>
              <a:t> </a:t>
            </a:r>
            <a:r>
              <a:rPr lang="fr-FR" baseline="0" dirty="0" err="1"/>
              <a:t>with</a:t>
            </a:r>
            <a:r>
              <a:rPr lang="fr-FR" baseline="0" dirty="0"/>
              <a:t> </a:t>
            </a:r>
            <a:r>
              <a:rPr lang="fr-FR" baseline="0" dirty="0" err="1"/>
              <a:t>developers</a:t>
            </a:r>
            <a:r>
              <a:rPr lang="fr-FR" baseline="0" dirty="0"/>
              <a:t> and building good infrastructure and </a:t>
            </a:r>
            <a:r>
              <a:rPr lang="fr-FR" baseline="0" dirty="0" err="1"/>
              <a:t>tooling</a:t>
            </a:r>
            <a:endParaRPr lang="fr-FR" baseline="0" dirty="0"/>
          </a:p>
          <a:p>
            <a:r>
              <a:rPr lang="fr-FR" baseline="0" dirty="0"/>
              <a:t>He </a:t>
            </a:r>
            <a:r>
              <a:rPr lang="fr-FR" baseline="0" dirty="0" err="1"/>
              <a:t>is</a:t>
            </a:r>
            <a:r>
              <a:rPr lang="fr-FR" baseline="0" dirty="0"/>
              <a:t> a coach </a:t>
            </a:r>
            <a:r>
              <a:rPr lang="fr-FR" baseline="0" dirty="0" err="1"/>
              <a:t>he</a:t>
            </a:r>
            <a:r>
              <a:rPr lang="fr-FR" baseline="0" dirty="0"/>
              <a:t> </a:t>
            </a:r>
            <a:r>
              <a:rPr lang="fr-FR" baseline="0" dirty="0" err="1"/>
              <a:t>does</a:t>
            </a:r>
            <a:r>
              <a:rPr lang="fr-FR" baseline="0" dirty="0"/>
              <a:t> </a:t>
            </a:r>
            <a:r>
              <a:rPr lang="fr-FR" baseline="0" dirty="0" err="1"/>
              <a:t>some</a:t>
            </a:r>
            <a:r>
              <a:rPr lang="fr-FR" baseline="0" dirty="0"/>
              <a:t> </a:t>
            </a:r>
            <a:r>
              <a:rPr lang="fr-FR" baseline="0" dirty="0" err="1"/>
              <a:t>testing</a:t>
            </a:r>
            <a:r>
              <a:rPr lang="fr-FR" baseline="0" dirty="0"/>
              <a:t> looks at data a lot and </a:t>
            </a:r>
            <a:r>
              <a:rPr lang="fr-FR" baseline="0" dirty="0" err="1"/>
              <a:t>probably</a:t>
            </a:r>
            <a:r>
              <a:rPr lang="fr-FR" baseline="0" dirty="0"/>
              <a:t> </a:t>
            </a:r>
            <a:r>
              <a:rPr lang="fr-FR" baseline="0" dirty="0" err="1"/>
              <a:t>very</a:t>
            </a:r>
            <a:r>
              <a:rPr lang="fr-FR" baseline="0" dirty="0"/>
              <a:t> close to </a:t>
            </a:r>
            <a:r>
              <a:rPr lang="fr-FR" baseline="0" dirty="0" err="1"/>
              <a:t>what</a:t>
            </a:r>
            <a:r>
              <a:rPr lang="fr-FR" baseline="0" dirty="0"/>
              <a:t> a lot of </a:t>
            </a:r>
            <a:r>
              <a:rPr lang="fr-FR" baseline="0" dirty="0" err="1"/>
              <a:t>you</a:t>
            </a:r>
            <a:r>
              <a:rPr lang="fr-FR" baseline="0" dirty="0"/>
              <a:t> do </a:t>
            </a:r>
            <a:r>
              <a:rPr lang="fr-FR" baseline="0" dirty="0" err="1"/>
              <a:t>already</a:t>
            </a:r>
            <a:r>
              <a:rPr lang="fr-FR" baseline="0" dirty="0"/>
              <a:t> </a:t>
            </a:r>
          </a:p>
          <a:p>
            <a:r>
              <a:rPr lang="fr-FR" sz="1200" b="1" dirty="0" err="1"/>
              <a:t>Specializing</a:t>
            </a:r>
            <a:r>
              <a:rPr lang="fr-FR" sz="1200" b="1" dirty="0"/>
              <a:t> </a:t>
            </a:r>
            <a:r>
              <a:rPr lang="fr-FR" sz="1200" b="1" dirty="0" err="1"/>
              <a:t>Generalist</a:t>
            </a:r>
            <a:r>
              <a:rPr lang="fr-FR" sz="1200" b="1" dirty="0"/>
              <a:t> &amp; </a:t>
            </a:r>
            <a:r>
              <a:rPr lang="fr-FR" sz="1200" b="1" dirty="0" err="1"/>
              <a:t>Generalizing</a:t>
            </a:r>
            <a:r>
              <a:rPr lang="fr-FR" sz="1200" b="1" dirty="0"/>
              <a:t> </a:t>
            </a:r>
            <a:r>
              <a:rPr lang="fr-FR" sz="1200" b="1" dirty="0" err="1"/>
              <a:t>Specialist</a:t>
            </a:r>
            <a:r>
              <a:rPr lang="fr-FR" b="1" dirty="0"/>
              <a:t/>
            </a:r>
            <a:br>
              <a:rPr lang="fr-FR" b="1" dirty="0"/>
            </a:br>
            <a:endParaRPr lang="fr-FR" b="1" dirty="0"/>
          </a:p>
          <a:p>
            <a:endParaRPr lang="fr-FR" baseline="0" dirty="0"/>
          </a:p>
        </p:txBody>
      </p:sp>
      <p:sp>
        <p:nvSpPr>
          <p:cNvPr id="4" name="Espace réservé du numéro de diapositive 3"/>
          <p:cNvSpPr>
            <a:spLocks noGrp="1"/>
          </p:cNvSpPr>
          <p:nvPr>
            <p:ph type="sldNum" sz="quarter" idx="10"/>
          </p:nvPr>
        </p:nvSpPr>
        <p:spPr/>
        <p:txBody>
          <a:bodyPr/>
          <a:lstStyle/>
          <a:p>
            <a:fld id="{DF61EA0F-A667-4B49-8422-0062BC55E249}" type="slidenum">
              <a:rPr lang="en-US" smtClean="0"/>
              <a:t>18</a:t>
            </a:fld>
            <a:endParaRPr lang="en-US"/>
          </a:p>
        </p:txBody>
      </p:sp>
    </p:spTree>
    <p:extLst>
      <p:ext uri="{BB962C8B-B14F-4D97-AF65-F5344CB8AC3E}">
        <p14:creationId xmlns:p14="http://schemas.microsoft.com/office/powerpoint/2010/main" val="42102960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https://en.wikipedia.org/wiki/T-shaped_skills</a:t>
            </a:r>
          </a:p>
          <a:p>
            <a:endParaRPr lang="fr-FR" dirty="0"/>
          </a:p>
          <a:p>
            <a:r>
              <a:rPr lang="en-US" dirty="0"/>
              <a:t>The concept of </a:t>
            </a:r>
            <a:r>
              <a:rPr lang="en-US" b="1" dirty="0"/>
              <a:t>T-shaped skills</a:t>
            </a:r>
            <a:r>
              <a:rPr lang="en-US" dirty="0"/>
              <a:t>, or </a:t>
            </a:r>
            <a:r>
              <a:rPr lang="en-US" b="1" dirty="0"/>
              <a:t>T-shaped persons</a:t>
            </a:r>
            <a:r>
              <a:rPr lang="en-US" dirty="0"/>
              <a:t> is a </a:t>
            </a:r>
            <a:r>
              <a:rPr lang="en-US" dirty="0">
                <a:hlinkClick r:id="rId3" tooltip="Metaphor"/>
              </a:rPr>
              <a:t>metaphor</a:t>
            </a:r>
            <a:r>
              <a:rPr lang="en-US" dirty="0"/>
              <a:t> used in job </a:t>
            </a:r>
            <a:r>
              <a:rPr lang="en-US" dirty="0">
                <a:hlinkClick r:id="rId4" tooltip="Recruitment"/>
              </a:rPr>
              <a:t>recruitment</a:t>
            </a:r>
            <a:r>
              <a:rPr lang="en-US" dirty="0"/>
              <a:t> to describe the abilities of persons in the </a:t>
            </a:r>
            <a:r>
              <a:rPr lang="en-US" dirty="0">
                <a:hlinkClick r:id="rId5" tooltip="Workforce"/>
              </a:rPr>
              <a:t>workforce</a:t>
            </a:r>
            <a:r>
              <a:rPr lang="en-US" dirty="0"/>
              <a:t>. The vertical bar on the </a:t>
            </a:r>
            <a:r>
              <a:rPr lang="en-US" i="1" dirty="0"/>
              <a:t>T</a:t>
            </a:r>
            <a:r>
              <a:rPr lang="en-US" dirty="0"/>
              <a:t> represents the depth of related skills and expertise in a single field, whereas the horizontal bar is the ability to collaborate across disciplines with experts in other areas and to apply knowledge in areas of expertise other than one's own. </a:t>
            </a:r>
          </a:p>
          <a:p>
            <a:endParaRPr lang="en-US" dirty="0"/>
          </a:p>
          <a:p>
            <a:r>
              <a:rPr lang="fr-FR" dirty="0"/>
              <a:t>http://katrinatester.blogspot.com/2014/04/test-strategy-retrospective.html</a:t>
            </a:r>
          </a:p>
        </p:txBody>
      </p:sp>
      <p:sp>
        <p:nvSpPr>
          <p:cNvPr id="4" name="Slide Number Placeholder 3"/>
          <p:cNvSpPr>
            <a:spLocks noGrp="1"/>
          </p:cNvSpPr>
          <p:nvPr>
            <p:ph type="sldNum" sz="quarter" idx="5"/>
          </p:nvPr>
        </p:nvSpPr>
        <p:spPr/>
        <p:txBody>
          <a:bodyPr/>
          <a:lstStyle/>
          <a:p>
            <a:fld id="{DF61EA0F-A667-4B49-8422-0062BC55E249}" type="slidenum">
              <a:rPr lang="en-US" smtClean="0"/>
              <a:t>19</a:t>
            </a:fld>
            <a:endParaRPr lang="en-US"/>
          </a:p>
        </p:txBody>
      </p:sp>
    </p:spTree>
    <p:extLst>
      <p:ext uri="{BB962C8B-B14F-4D97-AF65-F5344CB8AC3E}">
        <p14:creationId xmlns:p14="http://schemas.microsoft.com/office/powerpoint/2010/main" val="31711811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DF61EA0F-A667-4B49-8422-0062BC55E249}" type="slidenum">
              <a:rPr lang="en-US" smtClean="0"/>
              <a:t>20</a:t>
            </a:fld>
            <a:endParaRPr lang="en-US"/>
          </a:p>
        </p:txBody>
      </p:sp>
    </p:spTree>
    <p:extLst>
      <p:ext uri="{BB962C8B-B14F-4D97-AF65-F5344CB8AC3E}">
        <p14:creationId xmlns:p14="http://schemas.microsoft.com/office/powerpoint/2010/main" val="26896706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Test Engineer within </a:t>
            </a:r>
            <a:r>
              <a:rPr lang="en-US" dirty="0" err="1"/>
              <a:t>Primatec</a:t>
            </a:r>
            <a:r>
              <a:rPr lang="en-US" dirty="0"/>
              <a:t> Engineering, </a:t>
            </a:r>
            <a:r>
              <a:rPr lang="en-US" dirty="0" smtClean="0"/>
              <a:t>with </a:t>
            </a:r>
            <a:r>
              <a:rPr lang="en-US" dirty="0"/>
              <a:t>more than 3 years of experience in software </a:t>
            </a:r>
            <a:r>
              <a:rPr lang="en-US" dirty="0" smtClean="0"/>
              <a:t>testing.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I’m </a:t>
            </a:r>
            <a:r>
              <a:rPr lang="en-US" dirty="0"/>
              <a:t>passionate </a:t>
            </a:r>
            <a:r>
              <a:rPr lang="en-US" dirty="0" smtClean="0"/>
              <a:t>about testing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I got the </a:t>
            </a:r>
            <a:r>
              <a:rPr lang="en-US" dirty="0"/>
              <a:t>chance to work in different fields of testing during </a:t>
            </a:r>
            <a:r>
              <a:rPr lang="en-US" dirty="0" smtClean="0"/>
              <a:t>my </a:t>
            </a:r>
            <a:r>
              <a:rPr lang="en-US" dirty="0"/>
              <a:t>3 years of experiences (mobile, web, desktop applications, automotive, ...). </a:t>
            </a:r>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I’m Ministry </a:t>
            </a:r>
            <a:r>
              <a:rPr lang="en-US" dirty="0"/>
              <a:t>of Testing meetup organizer in </a:t>
            </a:r>
            <a:r>
              <a:rPr lang="en-US" dirty="0" err="1" smtClean="0"/>
              <a:t>Sfax</a:t>
            </a:r>
            <a:r>
              <a:rPr lang="en-US" baseline="0" dirty="0"/>
              <a:t> </a:t>
            </a:r>
            <a:r>
              <a:rPr lang="en-US" baseline="0" dirty="0" smtClean="0"/>
              <a:t>and I’m curious about </a:t>
            </a:r>
            <a:r>
              <a:rPr lang="en-US" baseline="0" dirty="0" err="1" smtClean="0"/>
              <a:t>introducting</a:t>
            </a:r>
            <a:r>
              <a:rPr lang="en-US" baseline="0" dirty="0" smtClean="0"/>
              <a:t> gamification in testing for testers around me such as risk storming using test sphere that we will play today after the coffee break.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I joint IEEE recently as a young professional.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I’m here today to tell you what I discovered from modern testing and how modern testing is a baby born in our team when we move from scrum to extreme programming</a:t>
            </a:r>
            <a:endParaRPr lang="fr-FR" dirty="0"/>
          </a:p>
        </p:txBody>
      </p:sp>
      <p:sp>
        <p:nvSpPr>
          <p:cNvPr id="4" name="Slide Number Placeholder 3"/>
          <p:cNvSpPr>
            <a:spLocks noGrp="1"/>
          </p:cNvSpPr>
          <p:nvPr>
            <p:ph type="sldNum" sz="quarter" idx="5"/>
          </p:nvPr>
        </p:nvSpPr>
        <p:spPr/>
        <p:txBody>
          <a:bodyPr/>
          <a:lstStyle/>
          <a:p>
            <a:fld id="{DF61EA0F-A667-4B49-8422-0062BC55E249}" type="slidenum">
              <a:rPr lang="en-US" smtClean="0"/>
              <a:t>2</a:t>
            </a:fld>
            <a:endParaRPr lang="en-US"/>
          </a:p>
        </p:txBody>
      </p:sp>
    </p:spTree>
    <p:extLst>
      <p:ext uri="{BB962C8B-B14F-4D97-AF65-F5344CB8AC3E}">
        <p14:creationId xmlns:p14="http://schemas.microsoft.com/office/powerpoint/2010/main" val="375674905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DF61EA0F-A667-4B49-8422-0062BC55E249}" type="slidenum">
              <a:rPr lang="en-US" smtClean="0"/>
              <a:t>21</a:t>
            </a:fld>
            <a:endParaRPr lang="en-US"/>
          </a:p>
        </p:txBody>
      </p:sp>
    </p:spTree>
    <p:extLst>
      <p:ext uri="{BB962C8B-B14F-4D97-AF65-F5344CB8AC3E}">
        <p14:creationId xmlns:p14="http://schemas.microsoft.com/office/powerpoint/2010/main" val="10944351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I </a:t>
            </a:r>
            <a:r>
              <a:rPr lang="fr-FR" dirty="0" err="1"/>
              <a:t>want</a:t>
            </a:r>
            <a:r>
              <a:rPr lang="fr-FR" dirty="0"/>
              <a:t> to </a:t>
            </a:r>
            <a:r>
              <a:rPr lang="fr-FR" dirty="0" err="1" smtClean="0"/>
              <a:t>summarize</a:t>
            </a:r>
            <a:endParaRPr lang="fr-FR" dirty="0"/>
          </a:p>
          <a:p>
            <a:endParaRPr lang="fr-FR" dirty="0"/>
          </a:p>
          <a:p>
            <a:pPr marL="171450" indent="-171450">
              <a:buFontTx/>
              <a:buChar char="-"/>
            </a:pPr>
            <a:r>
              <a:rPr lang="fr-FR" dirty="0" err="1"/>
              <a:t>Playing</a:t>
            </a:r>
            <a:r>
              <a:rPr lang="fr-FR" dirty="0"/>
              <a:t> the </a:t>
            </a:r>
            <a:r>
              <a:rPr lang="fr-FR" dirty="0" err="1"/>
              <a:t>role</a:t>
            </a:r>
            <a:r>
              <a:rPr lang="fr-FR" dirty="0"/>
              <a:t> of test coach and </a:t>
            </a:r>
            <a:r>
              <a:rPr lang="fr-FR" dirty="0" err="1"/>
              <a:t>doing</a:t>
            </a:r>
            <a:r>
              <a:rPr lang="fr-FR" dirty="0"/>
              <a:t> more coaching </a:t>
            </a:r>
            <a:r>
              <a:rPr lang="fr-FR" dirty="0" err="1"/>
              <a:t>is</a:t>
            </a:r>
            <a:r>
              <a:rPr lang="fr-FR" dirty="0"/>
              <a:t> a </a:t>
            </a:r>
            <a:r>
              <a:rPr lang="fr-FR" dirty="0" err="1"/>
              <a:t>pretty</a:t>
            </a:r>
            <a:r>
              <a:rPr lang="fr-FR" dirty="0"/>
              <a:t> </a:t>
            </a:r>
            <a:r>
              <a:rPr lang="fr-FR" dirty="0" err="1"/>
              <a:t>helpful</a:t>
            </a:r>
            <a:r>
              <a:rPr lang="fr-FR" dirty="0"/>
              <a:t> </a:t>
            </a:r>
            <a:r>
              <a:rPr lang="fr-FR" dirty="0" err="1"/>
              <a:t>thing</a:t>
            </a:r>
            <a:r>
              <a:rPr lang="fr-FR" dirty="0" smtClean="0"/>
              <a:t>.</a:t>
            </a:r>
            <a:endParaRPr lang="fr-FR" dirty="0"/>
          </a:p>
        </p:txBody>
      </p:sp>
      <p:sp>
        <p:nvSpPr>
          <p:cNvPr id="4" name="Slide Number Placeholder 3"/>
          <p:cNvSpPr>
            <a:spLocks noGrp="1"/>
          </p:cNvSpPr>
          <p:nvPr>
            <p:ph type="sldNum" sz="quarter" idx="5"/>
          </p:nvPr>
        </p:nvSpPr>
        <p:spPr/>
        <p:txBody>
          <a:bodyPr/>
          <a:lstStyle/>
          <a:p>
            <a:fld id="{DF61EA0F-A667-4B49-8422-0062BC55E249}" type="slidenum">
              <a:rPr lang="en-US" smtClean="0"/>
              <a:t>22</a:t>
            </a:fld>
            <a:endParaRPr lang="en-US"/>
          </a:p>
        </p:txBody>
      </p:sp>
    </p:spTree>
    <p:extLst>
      <p:ext uri="{BB962C8B-B14F-4D97-AF65-F5344CB8AC3E}">
        <p14:creationId xmlns:p14="http://schemas.microsoft.com/office/powerpoint/2010/main" val="382898631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23</a:t>
            </a:fld>
            <a:endParaRPr lang="en-US"/>
          </a:p>
        </p:txBody>
      </p:sp>
    </p:spTree>
    <p:extLst>
      <p:ext uri="{BB962C8B-B14F-4D97-AF65-F5344CB8AC3E}">
        <p14:creationId xmlns:p14="http://schemas.microsoft.com/office/powerpoint/2010/main" val="34217808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I’ll start off</a:t>
            </a:r>
            <a:r>
              <a:rPr lang="en-US" sz="1200" b="0" i="0" kern="1200" baseline="0" dirty="0">
                <a:solidFill>
                  <a:schemeClr val="tx1"/>
                </a:solidFill>
                <a:effectLst/>
                <a:latin typeface="+mn-lt"/>
                <a:ea typeface="+mn-ea"/>
                <a:cs typeface="+mn-cs"/>
              </a:rPr>
              <a:t> by showing you the importance of making a change in our daily tasks</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In fact,</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we are living in a world that changes rapidly and we need to adapt: it is all about delivering value to our customers and software is just of a way of delivering that value. Because it has to go rapidly we as testers don't want to be a bottleneck (as we were seen in the old, traditional </a:t>
            </a:r>
            <a:r>
              <a:rPr lang="en-US" sz="1200" b="0" i="0" kern="1200" dirty="0" smtClean="0">
                <a:solidFill>
                  <a:schemeClr val="tx1"/>
                </a:solidFill>
                <a:effectLst/>
                <a:latin typeface="+mn-lt"/>
                <a:ea typeface="+mn-ea"/>
                <a:cs typeface="+mn-cs"/>
              </a:rPr>
              <a:t>time)</a:t>
            </a:r>
            <a:endParaRPr lang="en-US" sz="1200" b="0" i="0" strike="sng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DF61EA0F-A667-4B49-8422-0062BC55E249}" type="slidenum">
              <a:rPr lang="en-US" smtClean="0"/>
              <a:t>3</a:t>
            </a:fld>
            <a:endParaRPr lang="en-US"/>
          </a:p>
        </p:txBody>
      </p:sp>
    </p:spTree>
    <p:extLst>
      <p:ext uri="{BB962C8B-B14F-4D97-AF65-F5344CB8AC3E}">
        <p14:creationId xmlns:p14="http://schemas.microsoft.com/office/powerpoint/2010/main" val="35313313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err="1"/>
              <a:t>Testers</a:t>
            </a:r>
            <a:r>
              <a:rPr lang="fr-FR" dirty="0"/>
              <a:t> are </a:t>
            </a:r>
            <a:r>
              <a:rPr lang="fr-FR" dirty="0" err="1"/>
              <a:t>under</a:t>
            </a:r>
            <a:r>
              <a:rPr lang="fr-FR" dirty="0"/>
              <a:t> </a:t>
            </a:r>
            <a:r>
              <a:rPr lang="fr-FR" dirty="0" err="1"/>
              <a:t>heavy</a:t>
            </a:r>
            <a:r>
              <a:rPr lang="fr-FR" dirty="0"/>
              <a:t> pressure to release applications more </a:t>
            </a:r>
            <a:r>
              <a:rPr lang="fr-FR" dirty="0" err="1"/>
              <a:t>quickly</a:t>
            </a:r>
            <a:r>
              <a:rPr lang="fr-FR" dirty="0"/>
              <a:t> and </a:t>
            </a:r>
            <a:r>
              <a:rPr lang="fr-FR" dirty="0" err="1"/>
              <a:t>companies</a:t>
            </a:r>
            <a:r>
              <a:rPr lang="fr-FR" dirty="0"/>
              <a:t> are pushing </a:t>
            </a:r>
            <a:r>
              <a:rPr lang="fr-FR" dirty="0" err="1"/>
              <a:t>testers</a:t>
            </a:r>
            <a:r>
              <a:rPr lang="fr-FR" dirty="0"/>
              <a:t> to </a:t>
            </a:r>
            <a:r>
              <a:rPr lang="fr-FR" dirty="0" err="1"/>
              <a:t>make</a:t>
            </a:r>
            <a:r>
              <a:rPr lang="fr-FR" dirty="0"/>
              <a:t> changes in </a:t>
            </a:r>
            <a:r>
              <a:rPr lang="fr-FR" dirty="0" err="1"/>
              <a:t>their</a:t>
            </a:r>
            <a:r>
              <a:rPr lang="fr-FR" dirty="0"/>
              <a:t> </a:t>
            </a:r>
            <a:r>
              <a:rPr lang="fr-FR" dirty="0" err="1"/>
              <a:t>mindset</a:t>
            </a:r>
            <a:r>
              <a:rPr lang="fr-FR" dirty="0"/>
              <a:t> </a:t>
            </a:r>
            <a:r>
              <a:rPr lang="fr-FR" dirty="0" err="1"/>
              <a:t>from</a:t>
            </a:r>
            <a:r>
              <a:rPr lang="fr-FR" dirty="0"/>
              <a:t> </a:t>
            </a:r>
            <a:r>
              <a:rPr lang="fr-FR" dirty="0" err="1"/>
              <a:t>skill</a:t>
            </a:r>
            <a:r>
              <a:rPr lang="fr-FR" dirty="0"/>
              <a:t> sets to </a:t>
            </a:r>
            <a:r>
              <a:rPr lang="fr-FR" dirty="0" err="1"/>
              <a:t>coding</a:t>
            </a:r>
            <a:r>
              <a:rPr lang="fr-FR" dirty="0"/>
              <a:t> to </a:t>
            </a:r>
            <a:r>
              <a:rPr lang="fr-FR" dirty="0" err="1"/>
              <a:t>understanding</a:t>
            </a:r>
            <a:r>
              <a:rPr lang="fr-FR" dirty="0"/>
              <a:t> how the business </a:t>
            </a:r>
            <a:r>
              <a:rPr lang="fr-FR" dirty="0" err="1"/>
              <a:t>functions</a:t>
            </a:r>
            <a:r>
              <a:rPr lang="fr-FR" dirty="0"/>
              <a:t> and </a:t>
            </a:r>
            <a:r>
              <a:rPr lang="fr-FR" dirty="0" err="1"/>
              <a:t>dealing</a:t>
            </a:r>
            <a:r>
              <a:rPr lang="fr-FR" dirty="0"/>
              <a:t> </a:t>
            </a:r>
            <a:r>
              <a:rPr lang="fr-FR" dirty="0" err="1"/>
              <a:t>with</a:t>
            </a:r>
            <a:r>
              <a:rPr lang="fr-FR" dirty="0"/>
              <a:t> </a:t>
            </a:r>
            <a:r>
              <a:rPr lang="fr-FR" dirty="0" err="1"/>
              <a:t>customers</a:t>
            </a:r>
            <a:r>
              <a:rPr lang="fr-FR" dirty="0" smtClean="0"/>
              <a:t>. So </a:t>
            </a:r>
            <a:r>
              <a:rPr lang="fr-FR" dirty="0" err="1" smtClean="0"/>
              <a:t>testers</a:t>
            </a:r>
            <a:r>
              <a:rPr lang="fr-FR" dirty="0" smtClean="0"/>
              <a:t> must </a:t>
            </a:r>
            <a:r>
              <a:rPr lang="fr-FR" dirty="0" err="1" smtClean="0"/>
              <a:t>evolve</a:t>
            </a:r>
            <a:r>
              <a:rPr lang="fr-FR" dirty="0" smtClean="0"/>
              <a:t> !!</a:t>
            </a:r>
            <a:endParaRPr lang="fr-FR" dirty="0"/>
          </a:p>
          <a:p>
            <a:endParaRPr lang="fr-FR"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smtClean="0">
                <a:solidFill>
                  <a:schemeClr val="tx1"/>
                </a:solidFill>
                <a:effectLst/>
                <a:latin typeface="+mn-lt"/>
                <a:ea typeface="+mn-ea"/>
                <a:cs typeface="+mn-cs"/>
                <a:sym typeface="Wingdings" panose="05000000000000000000" pitchFamily="2" charset="2"/>
              </a:rPr>
              <a:t> </a:t>
            </a:r>
            <a:r>
              <a:rPr lang="en-US" sz="1200" b="0" i="0" u="none" strike="noStrike" kern="1200" dirty="0" smtClean="0">
                <a:solidFill>
                  <a:schemeClr val="tx1"/>
                </a:solidFill>
                <a:effectLst/>
                <a:latin typeface="+mn-lt"/>
                <a:ea typeface="+mn-ea"/>
                <a:cs typeface="+mn-cs"/>
              </a:rPr>
              <a:t>We need to change otherwise we loose our job.</a:t>
            </a:r>
            <a:endParaRPr lang="fr-FR" dirty="0"/>
          </a:p>
          <a:p>
            <a:r>
              <a:rPr lang="fr-FR" dirty="0"/>
              <a:t>--</a:t>
            </a:r>
          </a:p>
          <a:p>
            <a:endParaRPr lang="fr-FR" dirty="0"/>
          </a:p>
          <a:p>
            <a:endParaRPr lang="fr-FR" dirty="0"/>
          </a:p>
        </p:txBody>
      </p:sp>
      <p:sp>
        <p:nvSpPr>
          <p:cNvPr id="4" name="Slide Number Placeholder 3"/>
          <p:cNvSpPr>
            <a:spLocks noGrp="1"/>
          </p:cNvSpPr>
          <p:nvPr>
            <p:ph type="sldNum" sz="quarter" idx="5"/>
          </p:nvPr>
        </p:nvSpPr>
        <p:spPr/>
        <p:txBody>
          <a:bodyPr/>
          <a:lstStyle/>
          <a:p>
            <a:fld id="{DF61EA0F-A667-4B49-8422-0062BC55E249}" type="slidenum">
              <a:rPr lang="en-US" smtClean="0"/>
              <a:t>4</a:t>
            </a:fld>
            <a:endParaRPr lang="en-US"/>
          </a:p>
        </p:txBody>
      </p:sp>
    </p:spTree>
    <p:extLst>
      <p:ext uri="{BB962C8B-B14F-4D97-AF65-F5344CB8AC3E}">
        <p14:creationId xmlns:p14="http://schemas.microsoft.com/office/powerpoint/2010/main" val="6976427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smtClean="0"/>
              <a:t>I </a:t>
            </a:r>
            <a:r>
              <a:rPr lang="fr-FR" dirty="0" err="1" smtClean="0"/>
              <a:t>think</a:t>
            </a:r>
            <a:r>
              <a:rPr lang="fr-FR" baseline="0" dirty="0" smtClean="0"/>
              <a:t> </a:t>
            </a:r>
            <a:r>
              <a:rPr lang="fr-FR" baseline="0" dirty="0" err="1" smtClean="0"/>
              <a:t>we</a:t>
            </a:r>
            <a:r>
              <a:rPr lang="fr-FR" baseline="0" dirty="0" smtClean="0"/>
              <a:t> first </a:t>
            </a:r>
            <a:r>
              <a:rPr lang="fr-FR" baseline="0" dirty="0" err="1" smtClean="0"/>
              <a:t>need</a:t>
            </a:r>
            <a:r>
              <a:rPr lang="fr-FR" baseline="0" dirty="0" smtClean="0"/>
              <a:t> to </a:t>
            </a:r>
            <a:r>
              <a:rPr lang="fr-FR" baseline="0" dirty="0" err="1" smtClean="0"/>
              <a:t>identify</a:t>
            </a:r>
            <a:r>
              <a:rPr lang="fr-FR" baseline="0" dirty="0" smtClean="0"/>
              <a:t> </a:t>
            </a:r>
            <a:r>
              <a:rPr lang="fr-FR" baseline="0" dirty="0" err="1" smtClean="0"/>
              <a:t>this</a:t>
            </a:r>
            <a:r>
              <a:rPr lang="fr-FR" baseline="0" dirty="0" smtClean="0"/>
              <a:t> </a:t>
            </a:r>
            <a:r>
              <a:rPr lang="fr-FR" baseline="0" dirty="0" err="1" smtClean="0"/>
              <a:t>curve</a:t>
            </a:r>
            <a:r>
              <a:rPr lang="fr-FR" baseline="0" dirty="0" smtClean="0"/>
              <a:t> </a:t>
            </a:r>
            <a:r>
              <a:rPr lang="fr-FR" baseline="0" dirty="0" err="1" smtClean="0"/>
              <a:t>that</a:t>
            </a:r>
            <a:r>
              <a:rPr lang="fr-FR" baseline="0" dirty="0" smtClean="0"/>
              <a:t> </a:t>
            </a:r>
            <a:r>
              <a:rPr lang="fr-FR" dirty="0" err="1" smtClean="0"/>
              <a:t>you</a:t>
            </a:r>
            <a:r>
              <a:rPr lang="fr-FR" dirty="0" smtClean="0"/>
              <a:t> </a:t>
            </a:r>
            <a:r>
              <a:rPr lang="fr-FR" dirty="0" err="1"/>
              <a:t>probably</a:t>
            </a:r>
            <a:r>
              <a:rPr lang="fr-FR" dirty="0"/>
              <a:t> </a:t>
            </a:r>
            <a:r>
              <a:rPr lang="fr-FR" dirty="0" err="1"/>
              <a:t>recognise</a:t>
            </a:r>
            <a:r>
              <a:rPr lang="fr-FR" dirty="0"/>
              <a:t> </a:t>
            </a:r>
            <a:r>
              <a:rPr lang="fr-FR" dirty="0" err="1" smtClean="0"/>
              <a:t>it</a:t>
            </a:r>
            <a:r>
              <a:rPr lang="fr-FR" baseline="0" dirty="0" smtClean="0"/>
              <a:t> </a:t>
            </a:r>
            <a:r>
              <a:rPr lang="fr-FR" baseline="0" dirty="0" err="1" smtClean="0"/>
              <a:t>after</a:t>
            </a:r>
            <a:r>
              <a:rPr lang="fr-FR" baseline="0" dirty="0" smtClean="0"/>
              <a:t> </a:t>
            </a:r>
            <a:r>
              <a:rPr lang="fr-FR" baseline="0" dirty="0" err="1" smtClean="0"/>
              <a:t>that</a:t>
            </a:r>
            <a:r>
              <a:rPr lang="fr-FR" baseline="0" dirty="0" smtClean="0"/>
              <a:t> </a:t>
            </a:r>
            <a:r>
              <a:rPr lang="fr-FR" baseline="0" dirty="0" err="1" smtClean="0"/>
              <a:t>we</a:t>
            </a:r>
            <a:r>
              <a:rPr lang="fr-FR" baseline="0" dirty="0" smtClean="0"/>
              <a:t> </a:t>
            </a:r>
            <a:r>
              <a:rPr lang="fr-FR" baseline="0" dirty="0" err="1" smtClean="0"/>
              <a:t>will</a:t>
            </a:r>
            <a:r>
              <a:rPr lang="fr-FR" baseline="0" dirty="0" smtClean="0"/>
              <a:t> </a:t>
            </a:r>
            <a:r>
              <a:rPr lang="fr-FR" baseline="0" dirty="0" err="1" smtClean="0"/>
              <a:t>make</a:t>
            </a:r>
            <a:r>
              <a:rPr lang="fr-FR" baseline="0" dirty="0" smtClean="0"/>
              <a:t> the </a:t>
            </a:r>
            <a:r>
              <a:rPr lang="fr-FR" baseline="0" dirty="0" err="1" smtClean="0"/>
              <a:t>link</a:t>
            </a:r>
            <a:r>
              <a:rPr lang="fr-FR" baseline="0" dirty="0" smtClean="0"/>
              <a:t> </a:t>
            </a:r>
            <a:r>
              <a:rPr lang="fr-FR" baseline="0" dirty="0" err="1" smtClean="0"/>
              <a:t>with</a:t>
            </a:r>
            <a:r>
              <a:rPr lang="fr-FR" baseline="0" dirty="0" smtClean="0"/>
              <a:t> </a:t>
            </a:r>
            <a:r>
              <a:rPr lang="fr-FR" baseline="0" dirty="0" err="1" smtClean="0"/>
              <a:t>testing</a:t>
            </a:r>
            <a:r>
              <a:rPr lang="fr-FR" baseline="0" dirty="0" smtClean="0"/>
              <a:t> !</a:t>
            </a:r>
            <a:endParaRPr lang="fr-FR" dirty="0"/>
          </a:p>
          <a:p>
            <a:r>
              <a:rPr lang="fr-FR" dirty="0" smtClean="0"/>
              <a:t>As </a:t>
            </a:r>
            <a:r>
              <a:rPr lang="fr-FR" dirty="0" err="1" smtClean="0"/>
              <a:t>you</a:t>
            </a:r>
            <a:r>
              <a:rPr lang="fr-FR" dirty="0" smtClean="0"/>
              <a:t> </a:t>
            </a:r>
            <a:r>
              <a:rPr lang="fr-FR" dirty="0" err="1" smtClean="0"/>
              <a:t>can</a:t>
            </a:r>
            <a:r>
              <a:rPr lang="fr-FR" dirty="0" smtClean="0"/>
              <a:t> </a:t>
            </a:r>
            <a:r>
              <a:rPr lang="fr-FR" dirty="0" err="1" smtClean="0"/>
              <a:t>see</a:t>
            </a:r>
            <a:r>
              <a:rPr lang="fr-FR" dirty="0" smtClean="0"/>
              <a:t> </a:t>
            </a:r>
            <a:r>
              <a:rPr lang="fr-FR" dirty="0" err="1"/>
              <a:t>this</a:t>
            </a:r>
            <a:r>
              <a:rPr lang="fr-FR" dirty="0"/>
              <a:t> model </a:t>
            </a:r>
            <a:r>
              <a:rPr lang="fr-FR" dirty="0" err="1"/>
              <a:t>from</a:t>
            </a:r>
            <a:r>
              <a:rPr lang="fr-FR" dirty="0"/>
              <a:t> </a:t>
            </a:r>
            <a:r>
              <a:rPr lang="fr-FR" dirty="0" err="1"/>
              <a:t>crossing</a:t>
            </a:r>
            <a:r>
              <a:rPr lang="fr-FR" dirty="0"/>
              <a:t> the </a:t>
            </a:r>
            <a:r>
              <a:rPr lang="fr-FR" dirty="0" err="1"/>
              <a:t>chasm</a:t>
            </a:r>
            <a:r>
              <a:rPr lang="fr-FR" dirty="0"/>
              <a:t> and diffusion of innovation </a:t>
            </a:r>
            <a:r>
              <a:rPr lang="fr-FR" dirty="0" err="1"/>
              <a:t>curve</a:t>
            </a:r>
            <a:r>
              <a:rPr lang="fr-FR" dirty="0"/>
              <a:t> </a:t>
            </a:r>
            <a:r>
              <a:rPr lang="fr-FR" dirty="0" err="1"/>
              <a:t>probably</a:t>
            </a:r>
            <a:r>
              <a:rPr lang="fr-FR" dirty="0"/>
              <a:t> </a:t>
            </a:r>
            <a:r>
              <a:rPr lang="fr-FR" dirty="0" err="1"/>
              <a:t>familiar</a:t>
            </a:r>
            <a:r>
              <a:rPr lang="fr-FR" dirty="0"/>
              <a:t> to </a:t>
            </a:r>
            <a:r>
              <a:rPr lang="fr-FR" dirty="0" err="1"/>
              <a:t>most</a:t>
            </a:r>
            <a:r>
              <a:rPr lang="fr-FR" dirty="0"/>
              <a:t> of </a:t>
            </a:r>
            <a:r>
              <a:rPr lang="fr-FR" dirty="0" err="1"/>
              <a:t>you</a:t>
            </a:r>
            <a:r>
              <a:rPr lang="fr-FR" dirty="0"/>
              <a:t>,</a:t>
            </a:r>
          </a:p>
          <a:p>
            <a:r>
              <a:rPr lang="fr-FR" dirty="0"/>
              <a:t>You have </a:t>
            </a:r>
            <a:r>
              <a:rPr lang="fr-FR" dirty="0" err="1"/>
              <a:t>laggards</a:t>
            </a:r>
            <a:r>
              <a:rPr lang="fr-FR" dirty="0"/>
              <a:t> </a:t>
            </a:r>
            <a:r>
              <a:rPr lang="fr-FR" dirty="0" err="1"/>
              <a:t>you</a:t>
            </a:r>
            <a:r>
              <a:rPr lang="fr-FR" dirty="0"/>
              <a:t> have the super </a:t>
            </a:r>
            <a:r>
              <a:rPr lang="fr-FR" dirty="0" err="1"/>
              <a:t>early</a:t>
            </a:r>
            <a:r>
              <a:rPr lang="fr-FR" dirty="0"/>
              <a:t> </a:t>
            </a:r>
            <a:r>
              <a:rPr lang="fr-FR" dirty="0" err="1"/>
              <a:t>adapters</a:t>
            </a:r>
            <a:r>
              <a:rPr lang="fr-FR" dirty="0"/>
              <a:t> or </a:t>
            </a:r>
            <a:r>
              <a:rPr lang="fr-FR" dirty="0" err="1"/>
              <a:t>innovators</a:t>
            </a:r>
            <a:r>
              <a:rPr lang="fr-FR" dirty="0"/>
              <a:t> and </a:t>
            </a:r>
            <a:r>
              <a:rPr lang="fr-FR" dirty="0" err="1"/>
              <a:t>then</a:t>
            </a:r>
            <a:r>
              <a:rPr lang="fr-FR" dirty="0"/>
              <a:t> </a:t>
            </a:r>
            <a:r>
              <a:rPr lang="fr-FR" dirty="0" err="1"/>
              <a:t>you</a:t>
            </a:r>
            <a:r>
              <a:rPr lang="fr-FR" dirty="0"/>
              <a:t> have </a:t>
            </a:r>
            <a:r>
              <a:rPr lang="fr-FR" dirty="0" err="1"/>
              <a:t>most</a:t>
            </a:r>
            <a:r>
              <a:rPr lang="fr-FR" dirty="0"/>
              <a:t> people living in </a:t>
            </a:r>
            <a:r>
              <a:rPr lang="fr-FR" dirty="0" err="1"/>
              <a:t>here</a:t>
            </a:r>
            <a:r>
              <a:rPr lang="fr-FR" dirty="0"/>
              <a:t>, like a tech </a:t>
            </a:r>
            <a:r>
              <a:rPr lang="fr-FR" dirty="0" err="1"/>
              <a:t>crowd</a:t>
            </a:r>
            <a:r>
              <a:rPr lang="fr-FR" dirty="0"/>
              <a:t>.</a:t>
            </a:r>
          </a:p>
          <a:p>
            <a:r>
              <a:rPr lang="fr-FR" dirty="0" err="1"/>
              <a:t>Think</a:t>
            </a:r>
            <a:r>
              <a:rPr lang="fr-FR" dirty="0"/>
              <a:t> about people </a:t>
            </a:r>
            <a:r>
              <a:rPr lang="fr-FR" dirty="0" err="1"/>
              <a:t>you</a:t>
            </a:r>
            <a:r>
              <a:rPr lang="fr-FR" dirty="0"/>
              <a:t> know parents, </a:t>
            </a:r>
            <a:r>
              <a:rPr lang="fr-FR" dirty="0" err="1"/>
              <a:t>friends</a:t>
            </a:r>
            <a:r>
              <a:rPr lang="fr-FR" dirty="0"/>
              <a:t> </a:t>
            </a:r>
            <a:r>
              <a:rPr lang="fr-FR" dirty="0" err="1"/>
              <a:t>some</a:t>
            </a:r>
            <a:r>
              <a:rPr lang="fr-FR" dirty="0"/>
              <a:t> people </a:t>
            </a:r>
            <a:r>
              <a:rPr lang="fr-FR" dirty="0" err="1"/>
              <a:t>already</a:t>
            </a:r>
            <a:r>
              <a:rPr lang="fr-FR" dirty="0"/>
              <a:t> have the new </a:t>
            </a:r>
            <a:r>
              <a:rPr lang="fr-FR" dirty="0" err="1"/>
              <a:t>iphone</a:t>
            </a:r>
            <a:r>
              <a:rPr lang="fr-FR" dirty="0"/>
              <a:t> or the </a:t>
            </a:r>
            <a:r>
              <a:rPr lang="fr-FR" dirty="0" err="1"/>
              <a:t>newest</a:t>
            </a:r>
            <a:r>
              <a:rPr lang="fr-FR" dirty="0"/>
              <a:t> Android </a:t>
            </a:r>
            <a:r>
              <a:rPr lang="fr-FR" dirty="0" err="1"/>
              <a:t>device</a:t>
            </a:r>
            <a:r>
              <a:rPr lang="fr-FR" dirty="0"/>
              <a:t>, </a:t>
            </a:r>
            <a:r>
              <a:rPr lang="fr-FR" dirty="0" err="1"/>
              <a:t>bunch</a:t>
            </a:r>
            <a:r>
              <a:rPr lang="fr-FR" dirty="0"/>
              <a:t> of people are </a:t>
            </a:r>
            <a:r>
              <a:rPr lang="fr-FR" dirty="0" err="1"/>
              <a:t>here</a:t>
            </a:r>
            <a:r>
              <a:rPr lang="fr-FR" dirty="0"/>
              <a:t> </a:t>
            </a:r>
            <a:r>
              <a:rPr lang="fr-FR" dirty="0" err="1"/>
              <a:t>with</a:t>
            </a:r>
            <a:r>
              <a:rPr lang="fr-FR" dirty="0"/>
              <a:t> a </a:t>
            </a:r>
            <a:r>
              <a:rPr lang="fr-FR" dirty="0" err="1"/>
              <a:t>fairly</a:t>
            </a:r>
            <a:r>
              <a:rPr lang="fr-FR" dirty="0"/>
              <a:t> </a:t>
            </a:r>
            <a:r>
              <a:rPr lang="fr-FR" dirty="0" err="1"/>
              <a:t>pretty</a:t>
            </a:r>
            <a:r>
              <a:rPr lang="fr-FR" dirty="0"/>
              <a:t> </a:t>
            </a:r>
            <a:r>
              <a:rPr lang="fr-FR" dirty="0" err="1"/>
              <a:t>recent</a:t>
            </a:r>
            <a:r>
              <a:rPr lang="fr-FR" dirty="0"/>
              <a:t> phone, </a:t>
            </a:r>
            <a:r>
              <a:rPr lang="fr-FR" dirty="0" err="1"/>
              <a:t>others</a:t>
            </a:r>
            <a:r>
              <a:rPr lang="fr-FR" dirty="0"/>
              <a:t> </a:t>
            </a:r>
            <a:r>
              <a:rPr lang="fr-FR" dirty="0" err="1"/>
              <a:t>really</a:t>
            </a:r>
            <a:r>
              <a:rPr lang="fr-FR" dirty="0"/>
              <a:t> happy </a:t>
            </a:r>
            <a:r>
              <a:rPr lang="fr-FR" dirty="0" err="1"/>
              <a:t>with</a:t>
            </a:r>
            <a:r>
              <a:rPr lang="fr-FR" dirty="0"/>
              <a:t> </a:t>
            </a:r>
            <a:r>
              <a:rPr lang="fr-FR" dirty="0" err="1"/>
              <a:t>their</a:t>
            </a:r>
            <a:r>
              <a:rPr lang="fr-FR" dirty="0"/>
              <a:t> </a:t>
            </a:r>
            <a:r>
              <a:rPr lang="fr-FR" dirty="0" err="1"/>
              <a:t>two</a:t>
            </a:r>
            <a:r>
              <a:rPr lang="fr-FR" dirty="0"/>
              <a:t> </a:t>
            </a:r>
            <a:r>
              <a:rPr lang="fr-FR" dirty="0" err="1"/>
              <a:t>year</a:t>
            </a:r>
            <a:r>
              <a:rPr lang="fr-FR" dirty="0"/>
              <a:t> </a:t>
            </a:r>
            <a:r>
              <a:rPr lang="fr-FR" dirty="0" err="1"/>
              <a:t>old</a:t>
            </a:r>
            <a:r>
              <a:rPr lang="fr-FR" dirty="0"/>
              <a:t> phone </a:t>
            </a:r>
            <a:r>
              <a:rPr lang="fr-FR" dirty="0" err="1"/>
              <a:t>that’s</a:t>
            </a:r>
            <a:r>
              <a:rPr lang="fr-FR" dirty="0"/>
              <a:t> cool !, </a:t>
            </a:r>
            <a:r>
              <a:rPr lang="fr-FR" dirty="0" err="1"/>
              <a:t>you</a:t>
            </a:r>
            <a:r>
              <a:rPr lang="fr-FR" dirty="0"/>
              <a:t> have </a:t>
            </a:r>
            <a:r>
              <a:rPr lang="fr-FR" dirty="0" err="1"/>
              <a:t>also</a:t>
            </a:r>
            <a:r>
              <a:rPr lang="fr-FR" dirty="0"/>
              <a:t> </a:t>
            </a:r>
            <a:r>
              <a:rPr lang="fr-FR" dirty="0" err="1"/>
              <a:t>friends</a:t>
            </a:r>
            <a:r>
              <a:rPr lang="fr-FR" dirty="0"/>
              <a:t> </a:t>
            </a:r>
            <a:r>
              <a:rPr lang="fr-FR" dirty="0" err="1"/>
              <a:t>using</a:t>
            </a:r>
            <a:r>
              <a:rPr lang="fr-FR" dirty="0"/>
              <a:t> 20 </a:t>
            </a:r>
            <a:r>
              <a:rPr lang="fr-FR" dirty="0" err="1"/>
              <a:t>year</a:t>
            </a:r>
            <a:r>
              <a:rPr lang="fr-FR" dirty="0"/>
              <a:t> </a:t>
            </a:r>
            <a:r>
              <a:rPr lang="fr-FR" dirty="0" err="1"/>
              <a:t>old</a:t>
            </a:r>
            <a:r>
              <a:rPr lang="fr-FR" dirty="0"/>
              <a:t> model like </a:t>
            </a:r>
            <a:r>
              <a:rPr lang="fr-FR" dirty="0" err="1"/>
              <a:t>blackberries</a:t>
            </a:r>
            <a:r>
              <a:rPr lang="fr-FR" dirty="0"/>
              <a:t> phones </a:t>
            </a:r>
          </a:p>
        </p:txBody>
      </p:sp>
      <p:sp>
        <p:nvSpPr>
          <p:cNvPr id="4" name="Slide Number Placeholder 3"/>
          <p:cNvSpPr>
            <a:spLocks noGrp="1"/>
          </p:cNvSpPr>
          <p:nvPr>
            <p:ph type="sldNum" sz="quarter" idx="5"/>
          </p:nvPr>
        </p:nvSpPr>
        <p:spPr/>
        <p:txBody>
          <a:bodyPr/>
          <a:lstStyle/>
          <a:p>
            <a:fld id="{DF61EA0F-A667-4B49-8422-0062BC55E249}" type="slidenum">
              <a:rPr lang="en-US" smtClean="0"/>
              <a:t>5</a:t>
            </a:fld>
            <a:endParaRPr lang="en-US"/>
          </a:p>
        </p:txBody>
      </p:sp>
    </p:spTree>
    <p:extLst>
      <p:ext uri="{BB962C8B-B14F-4D97-AF65-F5344CB8AC3E}">
        <p14:creationId xmlns:p14="http://schemas.microsoft.com/office/powerpoint/2010/main" val="10401887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err="1"/>
              <a:t>From</a:t>
            </a:r>
            <a:r>
              <a:rPr lang="fr-FR" dirty="0"/>
              <a:t> the </a:t>
            </a:r>
            <a:r>
              <a:rPr lang="fr-FR" dirty="0" err="1"/>
              <a:t>previous</a:t>
            </a:r>
            <a:r>
              <a:rPr lang="fr-FR" dirty="0"/>
              <a:t> slide Alan Page </a:t>
            </a:r>
            <a:r>
              <a:rPr lang="fr-FR" dirty="0" err="1"/>
              <a:t>linked</a:t>
            </a:r>
            <a:r>
              <a:rPr lang="fr-FR" dirty="0"/>
              <a:t> the innovation </a:t>
            </a:r>
            <a:r>
              <a:rPr lang="fr-FR" dirty="0" err="1"/>
              <a:t>curve</a:t>
            </a:r>
            <a:r>
              <a:rPr lang="fr-FR" dirty="0"/>
              <a:t> </a:t>
            </a:r>
            <a:r>
              <a:rPr lang="fr-FR" dirty="0" err="1"/>
              <a:t>with</a:t>
            </a:r>
            <a:r>
              <a:rPr lang="fr-FR" dirty="0"/>
              <a:t> </a:t>
            </a:r>
            <a:r>
              <a:rPr lang="fr-FR" dirty="0" err="1"/>
              <a:t>this</a:t>
            </a:r>
            <a:r>
              <a:rPr lang="fr-FR" dirty="0"/>
              <a:t> </a:t>
            </a:r>
            <a:r>
              <a:rPr lang="fr-FR" dirty="0" err="1"/>
              <a:t>testing</a:t>
            </a:r>
            <a:r>
              <a:rPr lang="fr-FR" dirty="0"/>
              <a:t> </a:t>
            </a:r>
            <a:r>
              <a:rPr lang="fr-FR" dirty="0" err="1"/>
              <a:t>curve</a:t>
            </a:r>
            <a:r>
              <a:rPr lang="fr-FR" dirty="0"/>
              <a:t> </a:t>
            </a:r>
          </a:p>
          <a:p>
            <a:endParaRPr lang="fr-FR" dirty="0"/>
          </a:p>
          <a:p>
            <a:r>
              <a:rPr lang="fr-FR" dirty="0"/>
              <a:t>Modern </a:t>
            </a:r>
            <a:r>
              <a:rPr lang="fr-FR" dirty="0" err="1"/>
              <a:t>testing</a:t>
            </a:r>
            <a:r>
              <a:rPr lang="fr-FR" dirty="0"/>
              <a:t> </a:t>
            </a:r>
            <a:r>
              <a:rPr lang="fr-FR" dirty="0" err="1"/>
              <a:t>is</a:t>
            </a:r>
            <a:r>
              <a:rPr lang="fr-FR" dirty="0"/>
              <a:t> an </a:t>
            </a:r>
            <a:r>
              <a:rPr lang="fr-FR" dirty="0" err="1"/>
              <a:t>evolution</a:t>
            </a:r>
            <a:r>
              <a:rPr lang="fr-FR" dirty="0"/>
              <a:t> or adaptation of agile </a:t>
            </a:r>
            <a:r>
              <a:rPr lang="fr-FR" dirty="0" err="1"/>
              <a:t>testing</a:t>
            </a:r>
            <a:r>
              <a:rPr lang="fr-FR" dirty="0"/>
              <a:t> </a:t>
            </a:r>
            <a:r>
              <a:rPr lang="fr-FR" dirty="0" smtClean="0"/>
              <a:t>and as </a:t>
            </a:r>
            <a:r>
              <a:rPr lang="fr-FR" dirty="0" err="1" smtClean="0"/>
              <a:t>you</a:t>
            </a:r>
            <a:r>
              <a:rPr lang="fr-FR" baseline="0" dirty="0" smtClean="0"/>
              <a:t> </a:t>
            </a:r>
            <a:r>
              <a:rPr lang="fr-FR" baseline="0" dirty="0" err="1" smtClean="0"/>
              <a:t>can</a:t>
            </a:r>
            <a:r>
              <a:rPr lang="fr-FR" baseline="0" dirty="0" smtClean="0"/>
              <a:t> </a:t>
            </a:r>
            <a:r>
              <a:rPr lang="fr-FR" baseline="0" dirty="0" err="1" smtClean="0"/>
              <a:t>see</a:t>
            </a:r>
            <a:r>
              <a:rPr lang="fr-FR" baseline="0" dirty="0" smtClean="0"/>
              <a:t> modern </a:t>
            </a:r>
            <a:r>
              <a:rPr lang="fr-FR" baseline="0" dirty="0" err="1" smtClean="0"/>
              <a:t>testing</a:t>
            </a:r>
            <a:r>
              <a:rPr lang="fr-FR" baseline="0" dirty="0" smtClean="0"/>
              <a:t> </a:t>
            </a:r>
            <a:r>
              <a:rPr lang="fr-FR" baseline="0" dirty="0" err="1" smtClean="0"/>
              <a:t>belongs</a:t>
            </a:r>
            <a:r>
              <a:rPr lang="fr-FR" baseline="0" dirty="0" smtClean="0"/>
              <a:t> to people </a:t>
            </a:r>
            <a:r>
              <a:rPr lang="fr-FR" baseline="0" dirty="0" err="1" smtClean="0"/>
              <a:t>who</a:t>
            </a:r>
            <a:r>
              <a:rPr lang="fr-FR" baseline="0" dirty="0" smtClean="0"/>
              <a:t> </a:t>
            </a:r>
            <a:r>
              <a:rPr lang="fr-FR" baseline="0" dirty="0" err="1" smtClean="0"/>
              <a:t>wants</a:t>
            </a:r>
            <a:r>
              <a:rPr lang="fr-FR" baseline="0" dirty="0" smtClean="0"/>
              <a:t> </a:t>
            </a:r>
            <a:r>
              <a:rPr lang="fr-FR" baseline="0" dirty="0" err="1" smtClean="0"/>
              <a:t>newest</a:t>
            </a:r>
            <a:r>
              <a:rPr lang="fr-FR" baseline="0" dirty="0" smtClean="0"/>
              <a:t> </a:t>
            </a:r>
            <a:r>
              <a:rPr lang="fr-FR" baseline="0" dirty="0" err="1" smtClean="0"/>
              <a:t>things</a:t>
            </a:r>
            <a:r>
              <a:rPr lang="fr-FR" baseline="0" dirty="0" smtClean="0"/>
              <a:t> !</a:t>
            </a:r>
            <a:endParaRPr lang="fr-FR" dirty="0"/>
          </a:p>
          <a:p>
            <a:endParaRPr lang="fr-FR" dirty="0"/>
          </a:p>
        </p:txBody>
      </p:sp>
      <p:sp>
        <p:nvSpPr>
          <p:cNvPr id="4" name="Slide Number Placeholder 3"/>
          <p:cNvSpPr>
            <a:spLocks noGrp="1"/>
          </p:cNvSpPr>
          <p:nvPr>
            <p:ph type="sldNum" sz="quarter" idx="5"/>
          </p:nvPr>
        </p:nvSpPr>
        <p:spPr/>
        <p:txBody>
          <a:bodyPr/>
          <a:lstStyle/>
          <a:p>
            <a:fld id="{DF61EA0F-A667-4B49-8422-0062BC55E249}" type="slidenum">
              <a:rPr lang="en-US" smtClean="0"/>
              <a:t>6</a:t>
            </a:fld>
            <a:endParaRPr lang="en-US"/>
          </a:p>
        </p:txBody>
      </p:sp>
    </p:spTree>
    <p:extLst>
      <p:ext uri="{BB962C8B-B14F-4D97-AF65-F5344CB8AC3E}">
        <p14:creationId xmlns:p14="http://schemas.microsoft.com/office/powerpoint/2010/main" val="31067492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Let’s see main problems that we discovered !</a:t>
            </a:r>
          </a:p>
          <a:p>
            <a:r>
              <a:rPr lang="en-US" sz="1200" b="0" i="0" u="none" strike="noStrike" kern="1200" baseline="0" dirty="0" smtClean="0">
                <a:solidFill>
                  <a:schemeClr val="tx1"/>
                </a:solidFill>
                <a:latin typeface="+mn-lt"/>
                <a:ea typeface="+mn-ea"/>
                <a:cs typeface="+mn-cs"/>
              </a:rPr>
              <a:t>Here are different problem that testers and developers of my team have faced when using traditional methods </a:t>
            </a:r>
          </a:p>
          <a:p>
            <a:r>
              <a:rPr lang="en-US" sz="1200" b="0" i="0" u="none" strike="noStrike" kern="1200" baseline="0" dirty="0" smtClean="0">
                <a:solidFill>
                  <a:schemeClr val="tx1"/>
                </a:solidFill>
                <a:latin typeface="+mn-lt"/>
                <a:ea typeface="+mn-ea"/>
                <a:cs typeface="+mn-cs"/>
              </a:rPr>
              <a:t>- We have separate test team </a:t>
            </a:r>
          </a:p>
          <a:p>
            <a:r>
              <a:rPr lang="en-US" sz="1200" b="0" i="0" u="none" strike="noStrike" kern="1200" baseline="0" dirty="0" smtClean="0">
                <a:solidFill>
                  <a:schemeClr val="tx1"/>
                </a:solidFill>
                <a:latin typeface="+mn-lt"/>
                <a:ea typeface="+mn-ea"/>
                <a:cs typeface="+mn-cs"/>
              </a:rPr>
              <a:t>-----------------------------------</a:t>
            </a:r>
            <a:r>
              <a:rPr lang="en-US" sz="1200" b="0" i="0" u="none" strike="noStrike" kern="1200" baseline="0" dirty="0">
                <a:solidFill>
                  <a:schemeClr val="tx1"/>
                </a:solidFill>
                <a:latin typeface="+mn-lt"/>
                <a:ea typeface="+mn-ea"/>
                <a:cs typeface="+mn-cs"/>
              </a:rPr>
              <a:t/>
            </a:r>
            <a:br>
              <a:rPr lang="en-US" sz="1200" b="0" i="0" u="none" strike="noStrike" kern="1200" baseline="0" dirty="0">
                <a:solidFill>
                  <a:schemeClr val="tx1"/>
                </a:solidFill>
                <a:latin typeface="+mn-lt"/>
                <a:ea typeface="+mn-ea"/>
                <a:cs typeface="+mn-cs"/>
              </a:rPr>
            </a:br>
            <a:r>
              <a:rPr lang="en-US" sz="1200" b="0" i="0" u="none" strike="noStrike" kern="1200" baseline="0" dirty="0">
                <a:solidFill>
                  <a:schemeClr val="tx1"/>
                </a:solidFill>
                <a:latin typeface="+mn-lt"/>
                <a:ea typeface="+mn-ea"/>
                <a:cs typeface="+mn-cs"/>
              </a:rPr>
              <a:t>http://www.professionalqa.com/traditional-testing-vs-agile-testing</a:t>
            </a:r>
          </a:p>
          <a:p>
            <a:endParaRPr lang="en-US" sz="1200" b="0" i="0" u="none" strike="noStrike" kern="1200" baseline="0" dirty="0">
              <a:solidFill>
                <a:schemeClr val="tx1"/>
              </a:solidFill>
              <a:latin typeface="+mn-lt"/>
              <a:ea typeface="+mn-ea"/>
              <a:cs typeface="+mn-cs"/>
            </a:endParaRPr>
          </a:p>
          <a:p>
            <a:r>
              <a:rPr lang="en-US" dirty="0"/>
              <a:t>Is mostly dependent on documentation. </a:t>
            </a:r>
          </a:p>
          <a:p>
            <a:pPr lvl="0"/>
            <a:r>
              <a:rPr lang="fr-FR" dirty="0"/>
              <a:t>Not </a:t>
            </a:r>
            <a:r>
              <a:rPr lang="fr-FR" dirty="0" err="1"/>
              <a:t>enough</a:t>
            </a:r>
            <a:r>
              <a:rPr lang="fr-FR" dirty="0"/>
              <a:t> </a:t>
            </a:r>
            <a:r>
              <a:rPr lang="fr-FR" dirty="0" err="1"/>
              <a:t>knowledge</a:t>
            </a:r>
            <a:r>
              <a:rPr lang="fr-FR" dirty="0"/>
              <a:t> about </a:t>
            </a:r>
            <a:r>
              <a:rPr lang="fr-FR" dirty="0" err="1"/>
              <a:t>technical</a:t>
            </a:r>
            <a:r>
              <a:rPr lang="fr-FR" dirty="0"/>
              <a:t> aspects</a:t>
            </a:r>
          </a:p>
          <a:p>
            <a:endParaRPr lang="fr-FR" dirty="0"/>
          </a:p>
        </p:txBody>
      </p:sp>
      <p:sp>
        <p:nvSpPr>
          <p:cNvPr id="4" name="Slide Number Placeholder 3"/>
          <p:cNvSpPr>
            <a:spLocks noGrp="1"/>
          </p:cNvSpPr>
          <p:nvPr>
            <p:ph type="sldNum" sz="quarter" idx="5"/>
          </p:nvPr>
        </p:nvSpPr>
        <p:spPr/>
        <p:txBody>
          <a:bodyPr/>
          <a:lstStyle/>
          <a:p>
            <a:fld id="{DF61EA0F-A667-4B49-8422-0062BC55E249}" type="slidenum">
              <a:rPr lang="en-US" smtClean="0"/>
              <a:t>8</a:t>
            </a:fld>
            <a:endParaRPr lang="en-US"/>
          </a:p>
        </p:txBody>
      </p:sp>
    </p:spTree>
    <p:extLst>
      <p:ext uri="{BB962C8B-B14F-4D97-AF65-F5344CB8AC3E}">
        <p14:creationId xmlns:p14="http://schemas.microsoft.com/office/powerpoint/2010/main" val="16295058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Let me move to what we call agile testing, I can mention the famous book of Lisa </a:t>
            </a:r>
            <a:r>
              <a:rPr lang="en-US" sz="1200" b="0" i="0" u="none" strike="noStrike" kern="1200" baseline="0" dirty="0" err="1">
                <a:solidFill>
                  <a:schemeClr val="tx1"/>
                </a:solidFill>
                <a:latin typeface="+mn-lt"/>
                <a:ea typeface="+mn-ea"/>
                <a:cs typeface="+mn-cs"/>
              </a:rPr>
              <a:t>Crispn</a:t>
            </a:r>
            <a:r>
              <a:rPr lang="en-US" sz="1200" b="0" i="0" u="none" strike="noStrike" kern="1200" baseline="0" dirty="0">
                <a:solidFill>
                  <a:schemeClr val="tx1"/>
                </a:solidFill>
                <a:latin typeface="+mn-lt"/>
                <a:ea typeface="+mn-ea"/>
                <a:cs typeface="+mn-cs"/>
              </a:rPr>
              <a:t> Agile Testing where you have the agile tester embedded in the agile team and they are the test specialists and they do all the testing for that feature very collaborative communications very critical on the agile team . Probably a lot of you are in this role and this scenario. You are the tester on agile team you’re helping the whole team move forward.</a:t>
            </a:r>
          </a:p>
          <a:p>
            <a:r>
              <a:rPr lang="en-US" sz="1200" b="0" i="0" u="none" strike="noStrike" kern="1200" baseline="0" dirty="0">
                <a:solidFill>
                  <a:schemeClr val="tx1"/>
                </a:solidFill>
                <a:latin typeface="+mn-lt"/>
                <a:ea typeface="+mn-ea"/>
                <a:cs typeface="+mn-cs"/>
              </a:rPr>
              <a:t> </a:t>
            </a:r>
          </a:p>
          <a:p>
            <a:r>
              <a:rPr lang="en-US" sz="1200" b="0" i="0" u="none" strike="noStrike" kern="1200" baseline="0" dirty="0">
                <a:solidFill>
                  <a:schemeClr val="tx1"/>
                </a:solidFill>
                <a:latin typeface="+mn-lt"/>
                <a:ea typeface="+mn-ea"/>
                <a:cs typeface="+mn-cs"/>
              </a:rPr>
              <a:t>Primarily, your work is testing tasks, probably 90, 95 percent of your testing tasks is test automation that’s your role in the agile testing.</a:t>
            </a:r>
          </a:p>
          <a:p>
            <a:r>
              <a:rPr lang="en-US" sz="1200" b="0" i="0" u="none" strike="noStrike" kern="1200" baseline="0" dirty="0">
                <a:solidFill>
                  <a:schemeClr val="tx1"/>
                </a:solidFill>
                <a:latin typeface="+mn-lt"/>
                <a:ea typeface="+mn-ea"/>
                <a:cs typeface="+mn-cs"/>
              </a:rPr>
              <a:t>--------------------</a:t>
            </a:r>
          </a:p>
          <a:p>
            <a:r>
              <a:rPr lang="en-US" sz="1200" b="0" i="0" u="none" strike="noStrike" kern="1200" baseline="0" dirty="0">
                <a:solidFill>
                  <a:schemeClr val="tx1"/>
                </a:solidFill>
                <a:latin typeface="+mn-lt"/>
                <a:ea typeface="+mn-ea"/>
                <a:cs typeface="+mn-cs"/>
              </a:rPr>
              <a:t>http://www.professionalqa.com/traditional-testing-vs-agile-testing</a:t>
            </a:r>
          </a:p>
          <a:p>
            <a:endParaRPr lang="en-US" sz="1200" b="0" i="0" u="none" strike="noStrike" kern="1200" baseline="0" dirty="0">
              <a:solidFill>
                <a:schemeClr val="tx1"/>
              </a:solidFill>
              <a:latin typeface="+mn-lt"/>
              <a:ea typeface="+mn-ea"/>
              <a:cs typeface="+mn-cs"/>
            </a:endParaRPr>
          </a:p>
          <a:p>
            <a:pPr marL="171450" indent="-171450">
              <a:buFontTx/>
              <a:buChar char="-"/>
            </a:pPr>
            <a:r>
              <a:rPr lang="en-US" sz="1200" b="0" i="0" u="none" strike="noStrike" kern="1200" baseline="0" dirty="0">
                <a:solidFill>
                  <a:schemeClr val="tx1"/>
                </a:solidFill>
                <a:latin typeface="+mn-lt"/>
                <a:ea typeface="+mn-ea"/>
                <a:cs typeface="+mn-cs"/>
              </a:rPr>
              <a:t>Test Specialist on Feature Team</a:t>
            </a:r>
          </a:p>
          <a:p>
            <a:r>
              <a:rPr lang="en-US" sz="1200" b="0" i="0" u="none" strike="noStrike" kern="1200" baseline="0" dirty="0">
                <a:solidFill>
                  <a:schemeClr val="tx1"/>
                </a:solidFill>
                <a:latin typeface="+mn-lt"/>
                <a:ea typeface="+mn-ea"/>
                <a:cs typeface="+mn-cs"/>
              </a:rPr>
              <a:t>- Works primarily on testing tasks</a:t>
            </a:r>
          </a:p>
          <a:p>
            <a:r>
              <a:rPr lang="fr-FR" sz="1200" b="0" i="0" u="none" strike="noStrike" kern="1200" baseline="0" dirty="0" err="1">
                <a:solidFill>
                  <a:schemeClr val="tx1"/>
                </a:solidFill>
                <a:latin typeface="+mn-lt"/>
                <a:ea typeface="+mn-ea"/>
                <a:cs typeface="+mn-cs"/>
              </a:rPr>
              <a:t>needed</a:t>
            </a:r>
            <a:r>
              <a:rPr lang="fr-FR" sz="1200" b="0" i="0" u="none" strike="noStrike" kern="1200" baseline="0" dirty="0">
                <a:solidFill>
                  <a:schemeClr val="tx1"/>
                </a:solidFill>
                <a:latin typeface="+mn-lt"/>
                <a:ea typeface="+mn-ea"/>
                <a:cs typeface="+mn-cs"/>
              </a:rPr>
              <a:t> for </a:t>
            </a:r>
            <a:r>
              <a:rPr lang="fr-FR" sz="1200" b="0" i="0" u="none" strike="noStrike" kern="1200" baseline="0" dirty="0" err="1">
                <a:solidFill>
                  <a:schemeClr val="tx1"/>
                </a:solidFill>
                <a:latin typeface="+mn-lt"/>
                <a:ea typeface="+mn-ea"/>
                <a:cs typeface="+mn-cs"/>
              </a:rPr>
              <a:t>feature</a:t>
            </a:r>
            <a:r>
              <a:rPr lang="fr-FR" sz="1200" b="0" i="0" u="none" strike="noStrike" kern="1200" baseline="0" dirty="0">
                <a:solidFill>
                  <a:schemeClr val="tx1"/>
                </a:solidFill>
                <a:latin typeface="+mn-lt"/>
                <a:ea typeface="+mn-ea"/>
                <a:cs typeface="+mn-cs"/>
              </a:rPr>
              <a:t> / </a:t>
            </a:r>
            <a:r>
              <a:rPr lang="fr-FR" sz="1200" b="0" i="0" u="none" strike="noStrike" kern="1200" baseline="0" dirty="0" err="1">
                <a:solidFill>
                  <a:schemeClr val="tx1"/>
                </a:solidFill>
                <a:latin typeface="+mn-lt"/>
                <a:ea typeface="+mn-ea"/>
                <a:cs typeface="+mn-cs"/>
              </a:rPr>
              <a:t>product</a:t>
            </a:r>
            <a:endParaRPr lang="fr-FR" sz="1200" b="0" i="0" u="none" strike="noStrike" kern="1200" baseline="0" dirty="0">
              <a:solidFill>
                <a:schemeClr val="tx1"/>
              </a:solidFill>
              <a:latin typeface="+mn-lt"/>
              <a:ea typeface="+mn-ea"/>
              <a:cs typeface="+mn-cs"/>
            </a:endParaRPr>
          </a:p>
          <a:p>
            <a:r>
              <a:rPr lang="fr-FR" sz="1200" b="0" i="0" u="none" strike="noStrike" kern="1200" baseline="0" dirty="0" err="1">
                <a:solidFill>
                  <a:schemeClr val="tx1"/>
                </a:solidFill>
                <a:latin typeface="+mn-lt"/>
                <a:ea typeface="+mn-ea"/>
                <a:cs typeface="+mn-cs"/>
              </a:rPr>
              <a:t>quality</a:t>
            </a:r>
            <a:endParaRPr lang="fr-FR" dirty="0"/>
          </a:p>
        </p:txBody>
      </p:sp>
      <p:sp>
        <p:nvSpPr>
          <p:cNvPr id="4" name="Slide Number Placeholder 3"/>
          <p:cNvSpPr>
            <a:spLocks noGrp="1"/>
          </p:cNvSpPr>
          <p:nvPr>
            <p:ph type="sldNum" sz="quarter" idx="5"/>
          </p:nvPr>
        </p:nvSpPr>
        <p:spPr/>
        <p:txBody>
          <a:bodyPr/>
          <a:lstStyle/>
          <a:p>
            <a:fld id="{DF61EA0F-A667-4B49-8422-0062BC55E249}" type="slidenum">
              <a:rPr lang="en-US" smtClean="0"/>
              <a:t>9</a:t>
            </a:fld>
            <a:endParaRPr lang="en-US"/>
          </a:p>
        </p:txBody>
      </p:sp>
    </p:spTree>
    <p:extLst>
      <p:ext uri="{BB962C8B-B14F-4D97-AF65-F5344CB8AC3E}">
        <p14:creationId xmlns:p14="http://schemas.microsoft.com/office/powerpoint/2010/main" val="5038187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To </a:t>
            </a:r>
            <a:r>
              <a:rPr lang="fr-FR" dirty="0" err="1"/>
              <a:t>answer</a:t>
            </a:r>
            <a:r>
              <a:rPr lang="fr-FR" dirty="0"/>
              <a:t> </a:t>
            </a:r>
            <a:r>
              <a:rPr lang="fr-FR" dirty="0" err="1"/>
              <a:t>this</a:t>
            </a:r>
            <a:r>
              <a:rPr lang="fr-FR" dirty="0"/>
              <a:t> question, </a:t>
            </a:r>
            <a:r>
              <a:rPr lang="fr-FR" dirty="0" err="1"/>
              <a:t>we</a:t>
            </a:r>
            <a:r>
              <a:rPr lang="fr-FR" dirty="0"/>
              <a:t> can </a:t>
            </a:r>
            <a:r>
              <a:rPr lang="fr-FR" dirty="0" err="1"/>
              <a:t>say</a:t>
            </a:r>
            <a:r>
              <a:rPr lang="fr-FR" dirty="0"/>
              <a:t> </a:t>
            </a:r>
            <a:r>
              <a:rPr lang="fr-FR" dirty="0" err="1"/>
              <a:t>that</a:t>
            </a:r>
            <a:r>
              <a:rPr lang="fr-FR" dirty="0"/>
              <a:t> modern </a:t>
            </a:r>
            <a:r>
              <a:rPr lang="fr-FR" dirty="0" err="1"/>
              <a:t>testing</a:t>
            </a:r>
            <a:r>
              <a:rPr lang="fr-FR" dirty="0"/>
              <a:t> </a:t>
            </a:r>
            <a:r>
              <a:rPr lang="fr-FR" dirty="0" err="1"/>
              <a:t>is</a:t>
            </a:r>
            <a:r>
              <a:rPr lang="fr-FR" dirty="0"/>
              <a:t> an antidote for air </a:t>
            </a:r>
            <a:r>
              <a:rPr lang="fr-FR" dirty="0" err="1"/>
              <a:t>quote</a:t>
            </a:r>
            <a:r>
              <a:rPr lang="fr-FR" dirty="0"/>
              <a:t> </a:t>
            </a:r>
            <a:r>
              <a:rPr lang="fr-FR" dirty="0" err="1"/>
              <a:t>traditional</a:t>
            </a:r>
            <a:r>
              <a:rPr lang="fr-FR" dirty="0"/>
              <a:t> </a:t>
            </a:r>
            <a:r>
              <a:rPr lang="fr-FR" dirty="0" err="1"/>
              <a:t>testing</a:t>
            </a:r>
            <a:r>
              <a:rPr lang="fr-FR" dirty="0"/>
              <a:t> </a:t>
            </a:r>
            <a:r>
              <a:rPr lang="fr-FR" dirty="0" err="1"/>
              <a:t>methods</a:t>
            </a:r>
            <a:r>
              <a:rPr lang="fr-FR" dirty="0"/>
              <a:t> like </a:t>
            </a:r>
            <a:r>
              <a:rPr lang="fr-FR" dirty="0" err="1"/>
              <a:t>testing</a:t>
            </a:r>
            <a:r>
              <a:rPr lang="fr-FR" dirty="0"/>
              <a:t> at the </a:t>
            </a:r>
            <a:r>
              <a:rPr lang="fr-FR" dirty="0" err="1"/>
              <a:t>very</a:t>
            </a:r>
            <a:r>
              <a:rPr lang="fr-FR" dirty="0"/>
              <a:t> end of the </a:t>
            </a:r>
            <a:r>
              <a:rPr lang="fr-FR" dirty="0" err="1"/>
              <a:t>product</a:t>
            </a:r>
            <a:r>
              <a:rPr lang="fr-FR" dirty="0"/>
              <a:t> cycle, </a:t>
            </a:r>
            <a:r>
              <a:rPr lang="fr-FR" dirty="0" err="1"/>
              <a:t>we</a:t>
            </a:r>
            <a:r>
              <a:rPr lang="fr-FR" dirty="0"/>
              <a:t> test </a:t>
            </a:r>
            <a:r>
              <a:rPr lang="fr-FR" dirty="0" err="1"/>
              <a:t>quality</a:t>
            </a:r>
            <a:r>
              <a:rPr lang="fr-FR" dirty="0"/>
              <a:t> onto the </a:t>
            </a:r>
            <a:r>
              <a:rPr lang="fr-FR" dirty="0" err="1"/>
              <a:t>product</a:t>
            </a:r>
            <a:r>
              <a:rPr lang="fr-FR" dirty="0"/>
              <a:t>, </a:t>
            </a:r>
            <a:r>
              <a:rPr lang="fr-FR" dirty="0" err="1"/>
              <a:t>separate</a:t>
            </a:r>
            <a:r>
              <a:rPr lang="fr-FR" dirty="0"/>
              <a:t> </a:t>
            </a:r>
            <a:r>
              <a:rPr lang="fr-FR" dirty="0" err="1"/>
              <a:t>fonctional</a:t>
            </a:r>
            <a:r>
              <a:rPr lang="fr-FR" dirty="0"/>
              <a:t> test team </a:t>
            </a:r>
          </a:p>
          <a:p>
            <a:endParaRPr lang="fr-FR" dirty="0"/>
          </a:p>
          <a:p>
            <a:endParaRPr lang="fr-FR" dirty="0"/>
          </a:p>
          <a:p>
            <a:r>
              <a:rPr lang="fr-FR" dirty="0"/>
              <a:t>--</a:t>
            </a:r>
          </a:p>
          <a:p>
            <a:r>
              <a:rPr lang="fr-FR" dirty="0"/>
              <a:t>But how can </a:t>
            </a:r>
            <a:r>
              <a:rPr lang="fr-FR" dirty="0" err="1"/>
              <a:t>we</a:t>
            </a:r>
            <a:r>
              <a:rPr lang="fr-FR" dirty="0"/>
              <a:t> </a:t>
            </a:r>
            <a:r>
              <a:rPr lang="fr-FR" dirty="0" err="1"/>
              <a:t>become</a:t>
            </a:r>
            <a:r>
              <a:rPr lang="fr-FR" dirty="0"/>
              <a:t> modern </a:t>
            </a:r>
            <a:r>
              <a:rPr lang="fr-FR" dirty="0" err="1"/>
              <a:t>testers</a:t>
            </a:r>
            <a:r>
              <a:rPr lang="fr-FR" dirty="0"/>
              <a:t> ?</a:t>
            </a:r>
          </a:p>
        </p:txBody>
      </p:sp>
      <p:sp>
        <p:nvSpPr>
          <p:cNvPr id="4" name="Slide Number Placeholder 3"/>
          <p:cNvSpPr>
            <a:spLocks noGrp="1"/>
          </p:cNvSpPr>
          <p:nvPr>
            <p:ph type="sldNum" sz="quarter" idx="5"/>
          </p:nvPr>
        </p:nvSpPr>
        <p:spPr/>
        <p:txBody>
          <a:bodyPr/>
          <a:lstStyle/>
          <a:p>
            <a:fld id="{DF61EA0F-A667-4B49-8422-0062BC55E249}" type="slidenum">
              <a:rPr lang="en-US" smtClean="0"/>
              <a:t>10</a:t>
            </a:fld>
            <a:endParaRPr lang="en-US"/>
          </a:p>
        </p:txBody>
      </p:sp>
    </p:spTree>
    <p:extLst>
      <p:ext uri="{BB962C8B-B14F-4D97-AF65-F5344CB8AC3E}">
        <p14:creationId xmlns:p14="http://schemas.microsoft.com/office/powerpoint/2010/main" val="237728510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61AF136F-CCDE-48B0-8149-0CCFAF25AF26}" type="datetime1">
              <a:rPr lang="en-US" smtClean="0"/>
              <a:t>11/15/2019</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a:p>
        </p:txBody>
      </p:sp>
      <p:sp>
        <p:nvSpPr>
          <p:cNvPr id="6" name="Slide Number Placeholder 5"/>
          <p:cNvSpPr>
            <a:spLocks noGrp="1"/>
          </p:cNvSpPr>
          <p:nvPr>
            <p:ph type="sldNum" sz="quarter" idx="12"/>
          </p:nvPr>
        </p:nvSpPr>
        <p:spPr>
          <a:xfrm>
            <a:off x="9896911" y="5410199"/>
            <a:ext cx="771089" cy="365125"/>
          </a:xfrm>
        </p:spPr>
        <p:txBody>
          <a:bodyPr/>
          <a:lstStyle/>
          <a:p>
            <a:fld id="{9860EDB8-5305-433F-BE41-D7A86D811DB3}" type="slidenum">
              <a:rPr lang="en-US" smtClean="0"/>
              <a:pPr/>
              <a:t>‹N°›</a:t>
            </a:fld>
            <a:endParaRPr lang="en-US"/>
          </a:p>
        </p:txBody>
      </p:sp>
    </p:spTree>
    <p:extLst>
      <p:ext uri="{BB962C8B-B14F-4D97-AF65-F5344CB8AC3E}">
        <p14:creationId xmlns:p14="http://schemas.microsoft.com/office/powerpoint/2010/main" val="17427362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4C73327-D182-4753-A324-9F966626680D}" type="datetime1">
              <a:rPr lang="en-US" smtClean="0"/>
              <a:t>11/15/2019</a:t>
            </a:fld>
            <a:endParaRPr lang="en-US" dirty="0"/>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860EDB8-5305-433F-BE41-D7A86D811DB3}" type="slidenum">
              <a:rPr lang="en-US" smtClean="0"/>
              <a:pPr/>
              <a:t>‹N°›</a:t>
            </a:fld>
            <a:endParaRPr lang="en-US"/>
          </a:p>
        </p:txBody>
      </p:sp>
    </p:spTree>
    <p:extLst>
      <p:ext uri="{BB962C8B-B14F-4D97-AF65-F5344CB8AC3E}">
        <p14:creationId xmlns:p14="http://schemas.microsoft.com/office/powerpoint/2010/main" val="22439218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21EC897-D662-4CDA-B78B-13081E59C055}" type="datetime1">
              <a:rPr lang="en-US" smtClean="0"/>
              <a:t>11/15/2019</a:t>
            </a:fld>
            <a:endParaRPr lang="en-US" dirty="0"/>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860EDB8-5305-433F-BE41-D7A86D811DB3}" type="slidenum">
              <a:rPr lang="en-US" smtClean="0"/>
              <a:pPr/>
              <a:t>‹N°›</a:t>
            </a:fld>
            <a:endParaRPr lang="en-US"/>
          </a:p>
        </p:txBody>
      </p:sp>
    </p:spTree>
    <p:extLst>
      <p:ext uri="{BB962C8B-B14F-4D97-AF65-F5344CB8AC3E}">
        <p14:creationId xmlns:p14="http://schemas.microsoft.com/office/powerpoint/2010/main" val="5949602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6716CCD-0BB4-46BA-AEEC-033CC4C2B5A8}" type="datetime1">
              <a:rPr lang="en-US" smtClean="0"/>
              <a:t>11/15/2019</a:t>
            </a:fld>
            <a:endParaRPr lang="en-US" dirty="0"/>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860EDB8-5305-433F-BE41-D7A86D811DB3}" type="slidenum">
              <a:rPr lang="en-US" smtClean="0"/>
              <a:pPr/>
              <a:t>‹N°›</a:t>
            </a:fld>
            <a:endParaRPr lang="en-US"/>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10295358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CCAAE9C-2B3C-4A33-83C5-8AC338073B07}" type="datetime1">
              <a:rPr lang="en-US" smtClean="0"/>
              <a:t>11/15/2019</a:t>
            </a:fld>
            <a:endParaRPr lang="en-US" dirty="0"/>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860EDB8-5305-433F-BE41-D7A86D811DB3}" type="slidenum">
              <a:rPr lang="en-US" smtClean="0"/>
              <a:pPr/>
              <a:t>‹N°›</a:t>
            </a:fld>
            <a:endParaRPr lang="en-US"/>
          </a:p>
        </p:txBody>
      </p:sp>
    </p:spTree>
    <p:extLst>
      <p:ext uri="{BB962C8B-B14F-4D97-AF65-F5344CB8AC3E}">
        <p14:creationId xmlns:p14="http://schemas.microsoft.com/office/powerpoint/2010/main" val="295191159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E1A53F45-A90B-4CE3-A576-E6AB6B0C8C38}" type="datetime1">
              <a:rPr lang="en-US" smtClean="0"/>
              <a:t>11/15/2019</a:t>
            </a:fld>
            <a:endParaRPr lang="en-US" dirty="0"/>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860EDB8-5305-433F-BE41-D7A86D811DB3}" type="slidenum">
              <a:rPr lang="en-US" smtClean="0"/>
              <a:pPr/>
              <a:t>‹N°›</a:t>
            </a:fld>
            <a:endParaRPr lang="en-US"/>
          </a:p>
        </p:txBody>
      </p:sp>
    </p:spTree>
    <p:extLst>
      <p:ext uri="{BB962C8B-B14F-4D97-AF65-F5344CB8AC3E}">
        <p14:creationId xmlns:p14="http://schemas.microsoft.com/office/powerpoint/2010/main" val="23507220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C0BFBDB9-7E4C-43C8-9A29-BE3AFF45CD28}" type="datetime1">
              <a:rPr lang="en-US" smtClean="0"/>
              <a:t>11/15/2019</a:t>
            </a:fld>
            <a:endParaRPr lang="en-US" dirty="0"/>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860EDB8-5305-433F-BE41-D7A86D811DB3}" type="slidenum">
              <a:rPr lang="en-US" smtClean="0"/>
              <a:pPr/>
              <a:t>‹N°›</a:t>
            </a:fld>
            <a:endParaRPr lang="en-US"/>
          </a:p>
        </p:txBody>
      </p:sp>
    </p:spTree>
    <p:extLst>
      <p:ext uri="{BB962C8B-B14F-4D97-AF65-F5344CB8AC3E}">
        <p14:creationId xmlns:p14="http://schemas.microsoft.com/office/powerpoint/2010/main" val="30087269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F3842C6-A248-4F31-96AA-2F99A0049FFC}" type="datetime1">
              <a:rPr lang="en-US" smtClean="0"/>
              <a:t>11/15/2019</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860EDB8-5305-433F-BE41-D7A86D811DB3}" type="slidenum">
              <a:rPr lang="en-US" smtClean="0"/>
              <a:pPr/>
              <a:t>‹N°›</a:t>
            </a:fld>
            <a:endParaRPr lang="en-US"/>
          </a:p>
        </p:txBody>
      </p:sp>
    </p:spTree>
    <p:extLst>
      <p:ext uri="{BB962C8B-B14F-4D97-AF65-F5344CB8AC3E}">
        <p14:creationId xmlns:p14="http://schemas.microsoft.com/office/powerpoint/2010/main" val="141773410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A43765F-D259-45C6-8845-E2CE66D3C281}" type="datetime1">
              <a:rPr lang="en-US" smtClean="0"/>
              <a:t>11/15/2019</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860EDB8-5305-433F-BE41-D7A86D811DB3}" type="slidenum">
              <a:rPr lang="en-US" smtClean="0"/>
              <a:pPr/>
              <a:t>‹N°›</a:t>
            </a:fld>
            <a:endParaRPr lang="en-US"/>
          </a:p>
        </p:txBody>
      </p:sp>
    </p:spTree>
    <p:extLst>
      <p:ext uri="{BB962C8B-B14F-4D97-AF65-F5344CB8AC3E}">
        <p14:creationId xmlns:p14="http://schemas.microsoft.com/office/powerpoint/2010/main" val="241719916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9" name="Rectangle 8"/>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12" name="Straight Connector 11"/>
          <p:cNvCxnSpPr/>
          <p:nvPr userDrawn="1"/>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p:nvPr>
        </p:nvSpPr>
        <p:spPr>
          <a:xfrm>
            <a:off x="521207" y="448056"/>
            <a:ext cx="6877119" cy="640080"/>
          </a:xfrm>
        </p:spPr>
        <p:txBody>
          <a:bodyPr anchor="b" anchorCtr="0">
            <a:normAutofit/>
          </a:bodyPr>
          <a:lstStyle>
            <a:lvl1pPr>
              <a:defRPr sz="2800">
                <a:solidFill>
                  <a:schemeClr val="bg2">
                    <a:lumMod val="25000"/>
                  </a:schemeClr>
                </a:solidFill>
              </a:defRPr>
            </a:lvl1pPr>
          </a:lstStyle>
          <a:p>
            <a:r>
              <a:rPr lang="en-US"/>
              <a:t>Click to edit Master title style</a:t>
            </a:r>
            <a:endParaRPr lang="en-US" dirty="0"/>
          </a:p>
        </p:txBody>
      </p:sp>
      <p:sp>
        <p:nvSpPr>
          <p:cNvPr id="3" name="Content Placeholder 2"/>
          <p:cNvSpPr>
            <a:spLocks noGrp="1"/>
          </p:cNvSpPr>
          <p:nvPr>
            <p:ph sz="quarter" idx="10"/>
          </p:nvPr>
        </p:nvSpPr>
        <p:spPr>
          <a:xfrm>
            <a:off x="539496" y="1435608"/>
            <a:ext cx="4416552" cy="3977640"/>
          </a:xfrm>
        </p:spPr>
        <p:txBody>
          <a:bodyPr vert="horz" lIns="91440" tIns="45720" rIns="91440" bIns="45720" rtlCol="0">
            <a:normAutofit/>
          </a:bodyPr>
          <a:lstStyle>
            <a:lvl1pPr>
              <a:defRPr lang="en-US" sz="1200" smtClean="0">
                <a:solidFill>
                  <a:schemeClr val="tx1">
                    <a:lumMod val="75000"/>
                    <a:lumOff val="25000"/>
                  </a:schemeClr>
                </a:solidFill>
              </a:defRPr>
            </a:lvl1pPr>
            <a:lvl2pPr>
              <a:defRPr lang="en-US" sz="1200" smtClean="0">
                <a:solidFill>
                  <a:schemeClr val="tx1">
                    <a:lumMod val="75000"/>
                    <a:lumOff val="25000"/>
                  </a:schemeClr>
                </a:solidFill>
              </a:defRPr>
            </a:lvl2pPr>
            <a:lvl3pPr>
              <a:defRPr lang="en-US" sz="1200" smtClean="0">
                <a:solidFill>
                  <a:schemeClr val="tx1">
                    <a:lumMod val="75000"/>
                    <a:lumOff val="25000"/>
                  </a:schemeClr>
                </a:solidFill>
              </a:defRPr>
            </a:lvl3pPr>
            <a:lvl4pPr>
              <a:defRPr lang="en-US" sz="1200" smtClean="0">
                <a:solidFill>
                  <a:schemeClr val="tx1">
                    <a:lumMod val="75000"/>
                    <a:lumOff val="25000"/>
                  </a:schemeClr>
                </a:solidFill>
              </a:defRPr>
            </a:lvl4pPr>
            <a:lvl5pPr>
              <a:defRPr lang="en-US" sz="1200">
                <a:solidFill>
                  <a:schemeClr val="tx1">
                    <a:lumMod val="75000"/>
                    <a:lumOff val="25000"/>
                  </a:schemeClr>
                </a:solidFill>
              </a:defRPr>
            </a:lvl5pPr>
          </a:lstStyle>
          <a:p>
            <a:pPr marL="0" lvl="0" indent="0">
              <a:lnSpc>
                <a:spcPct val="150000"/>
              </a:lnSpc>
              <a:spcBef>
                <a:spcPts val="1000"/>
              </a:spcBef>
              <a:spcAft>
                <a:spcPts val="1200"/>
              </a:spcAft>
              <a:buNone/>
            </a:pPr>
            <a:r>
              <a:rPr lang="en-US"/>
              <a:t>Click to edit Master text styles</a:t>
            </a:r>
          </a:p>
          <a:p>
            <a:pPr marL="0" lvl="1" indent="0">
              <a:lnSpc>
                <a:spcPct val="150000"/>
              </a:lnSpc>
              <a:spcBef>
                <a:spcPts val="1000"/>
              </a:spcBef>
              <a:spcAft>
                <a:spcPts val="1200"/>
              </a:spcAft>
              <a:buNone/>
            </a:pPr>
            <a:r>
              <a:rPr lang="en-US"/>
              <a:t>Second level</a:t>
            </a:r>
          </a:p>
          <a:p>
            <a:pPr marL="0" lvl="2" indent="0">
              <a:lnSpc>
                <a:spcPct val="150000"/>
              </a:lnSpc>
              <a:spcBef>
                <a:spcPts val="1000"/>
              </a:spcBef>
              <a:spcAft>
                <a:spcPts val="1200"/>
              </a:spcAft>
              <a:buNone/>
            </a:pPr>
            <a:r>
              <a:rPr lang="en-US"/>
              <a:t>Third level</a:t>
            </a:r>
          </a:p>
          <a:p>
            <a:pPr marL="0" lvl="3" indent="0">
              <a:lnSpc>
                <a:spcPct val="150000"/>
              </a:lnSpc>
              <a:spcBef>
                <a:spcPts val="1000"/>
              </a:spcBef>
              <a:spcAft>
                <a:spcPts val="1200"/>
              </a:spcAft>
              <a:buNone/>
            </a:pPr>
            <a:r>
              <a:rPr lang="en-US"/>
              <a:t>Fourth level</a:t>
            </a:r>
          </a:p>
          <a:p>
            <a:pPr marL="0" lvl="4" indent="0">
              <a:lnSpc>
                <a:spcPct val="150000"/>
              </a:lnSpc>
              <a:spcBef>
                <a:spcPts val="1000"/>
              </a:spcBef>
              <a:spcAft>
                <a:spcPts val="1200"/>
              </a:spcAft>
              <a:buNone/>
            </a:pPr>
            <a:r>
              <a:rPr lang="en-US"/>
              <a:t>Fifth level</a:t>
            </a:r>
            <a:endParaRPr lang="en-US" dirty="0"/>
          </a:p>
        </p:txBody>
      </p:sp>
      <p:sp>
        <p:nvSpPr>
          <p:cNvPr id="6" name="Date Placeholder 3"/>
          <p:cNvSpPr>
            <a:spLocks noGrp="1"/>
          </p:cNvSpPr>
          <p:nvPr>
            <p:ph type="dt" sz="half" idx="2"/>
          </p:nvPr>
        </p:nvSpPr>
        <p:spPr>
          <a:xfrm>
            <a:off x="539496" y="6203952"/>
            <a:ext cx="3276600" cy="365125"/>
          </a:xfrm>
          <a:prstGeom prst="rect">
            <a:avLst/>
          </a:prstGeom>
        </p:spPr>
        <p:txBody>
          <a:bodyPr vert="horz" lIns="91440" tIns="45720" rIns="91440" bIns="45720" rtlCol="0" anchor="ctr"/>
          <a:lstStyle>
            <a:lvl1pPr algn="l">
              <a:defRPr sz="1200" baseline="0">
                <a:solidFill>
                  <a:schemeClr val="tx1">
                    <a:lumMod val="65000"/>
                    <a:lumOff val="35000"/>
                  </a:schemeClr>
                </a:solidFill>
              </a:defRPr>
            </a:lvl1pPr>
          </a:lstStyle>
          <a:p>
            <a:fld id="{A0625665-6EF5-4AC7-9426-8B167BF81CFC}" type="datetime1">
              <a:rPr lang="en-US" smtClean="0"/>
              <a:t>11/15/2019</a:t>
            </a:fld>
            <a:endParaRPr lang="en-US" dirty="0"/>
          </a:p>
        </p:txBody>
      </p:sp>
      <p:sp>
        <p:nvSpPr>
          <p:cNvPr id="7" name="Footer Placeholder 4"/>
          <p:cNvSpPr>
            <a:spLocks noGrp="1"/>
          </p:cNvSpPr>
          <p:nvPr>
            <p:ph type="ftr" sz="quarter" idx="3"/>
          </p:nvPr>
        </p:nvSpPr>
        <p:spPr>
          <a:xfrm>
            <a:off x="4648200" y="6203952"/>
            <a:ext cx="2895600" cy="365125"/>
          </a:xfrm>
          <a:prstGeom prst="rect">
            <a:avLst/>
          </a:prstGeom>
        </p:spPr>
        <p:txBody>
          <a:bodyPr vert="horz" lIns="91440" tIns="45720" rIns="91440" bIns="45720" rtlCol="0" anchor="ctr"/>
          <a:lstStyle>
            <a:lvl1pPr algn="ctr">
              <a:defRPr sz="1200" baseline="0">
                <a:solidFill>
                  <a:schemeClr val="tx1">
                    <a:lumMod val="65000"/>
                    <a:lumOff val="35000"/>
                  </a:schemeClr>
                </a:solidFill>
              </a:defRPr>
            </a:lvl1pPr>
          </a:lstStyle>
          <a:p>
            <a:endParaRPr lang="en-US"/>
          </a:p>
        </p:txBody>
      </p:sp>
      <p:sp>
        <p:nvSpPr>
          <p:cNvPr id="8" name="Slide Number Placeholder 5"/>
          <p:cNvSpPr>
            <a:spLocks noGrp="1"/>
          </p:cNvSpPr>
          <p:nvPr>
            <p:ph type="sldNum" sz="quarter" idx="4"/>
          </p:nvPr>
        </p:nvSpPr>
        <p:spPr>
          <a:xfrm>
            <a:off x="8371926" y="6203952"/>
            <a:ext cx="3276600" cy="365125"/>
          </a:xfrm>
          <a:prstGeom prst="rect">
            <a:avLst/>
          </a:prstGeom>
        </p:spPr>
        <p:txBody>
          <a:bodyPr vert="horz" lIns="91440" tIns="45720" rIns="91440" bIns="45720" rtlCol="0" anchor="ctr"/>
          <a:lstStyle>
            <a:lvl1pPr algn="r">
              <a:defRPr sz="1200" baseline="0">
                <a:solidFill>
                  <a:schemeClr val="tx1">
                    <a:lumMod val="65000"/>
                    <a:lumOff val="35000"/>
                  </a:schemeClr>
                </a:solidFill>
              </a:defRPr>
            </a:lvl1pPr>
          </a:lstStyle>
          <a:p>
            <a:fld id="{9860EDB8-5305-433F-BE41-D7A86D811DB3}" type="slidenum">
              <a:rPr lang="en-US" smtClean="0"/>
              <a:pPr/>
              <a:t>‹N°›</a:t>
            </a:fld>
            <a:endParaRPr lang="en-US" dirty="0"/>
          </a:p>
        </p:txBody>
      </p:sp>
    </p:spTree>
    <p:extLst>
      <p:ext uri="{BB962C8B-B14F-4D97-AF65-F5344CB8AC3E}">
        <p14:creationId xmlns:p14="http://schemas.microsoft.com/office/powerpoint/2010/main" val="54713269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7" name="Rectangle 6"/>
          <p:cNvSpPr/>
          <p:nvPr userDrawn="1"/>
        </p:nvSpPr>
        <p:spPr bwMode="blackWhite">
          <a:xfrm>
            <a:off x="254950" y="262784"/>
            <a:ext cx="11682101" cy="633243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3618437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043C9C7-53AE-4634-BD7F-F5CF39FC5096}" type="datetime1">
              <a:rPr lang="en-US" smtClean="0"/>
              <a:t>11/15/2019</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860EDB8-5305-433F-BE41-D7A86D811DB3}" type="slidenum">
              <a:rPr lang="en-US" smtClean="0"/>
              <a:pPr/>
              <a:t>‹N°›</a:t>
            </a:fld>
            <a:endParaRPr lang="en-US"/>
          </a:p>
        </p:txBody>
      </p:sp>
    </p:spTree>
    <p:extLst>
      <p:ext uri="{BB962C8B-B14F-4D97-AF65-F5344CB8AC3E}">
        <p14:creationId xmlns:p14="http://schemas.microsoft.com/office/powerpoint/2010/main" val="239959141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
        <p:nvSpPr>
          <p:cNvPr id="9" name="Rectangle 8"/>
          <p:cNvSpPr/>
          <p:nvPr userDrawn="1"/>
        </p:nvSpPr>
        <p:spPr>
          <a:xfrm>
            <a:off x="254951" y="26278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 name="Rectangle 9"/>
          <p:cNvSpPr/>
          <p:nvPr userDrawn="1"/>
        </p:nvSpPr>
        <p:spPr bwMode="blackWhite">
          <a:xfrm>
            <a:off x="254950" y="262784"/>
            <a:ext cx="11682101" cy="207264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a:xfrm>
            <a:off x="521208" y="1536192"/>
            <a:ext cx="6876288" cy="640080"/>
          </a:xfrm>
        </p:spPr>
        <p:txBody>
          <a:bodyPr>
            <a:normAutofit/>
          </a:bodyPr>
          <a:lstStyle>
            <a:lvl1pPr>
              <a:defRPr sz="3600">
                <a:solidFill>
                  <a:schemeClr val="bg1"/>
                </a:solidFill>
              </a:defRPr>
            </a:lvl1pPr>
          </a:lstStyle>
          <a:p>
            <a:r>
              <a:rPr lang="en-US"/>
              <a:t>Click to edit Master title style</a:t>
            </a:r>
            <a:endParaRPr lang="en-US" dirty="0"/>
          </a:p>
        </p:txBody>
      </p:sp>
      <p:sp>
        <p:nvSpPr>
          <p:cNvPr id="7" name="Content Placeholder 6"/>
          <p:cNvSpPr>
            <a:spLocks noGrp="1"/>
          </p:cNvSpPr>
          <p:nvPr>
            <p:ph sz="quarter" idx="13"/>
          </p:nvPr>
        </p:nvSpPr>
        <p:spPr>
          <a:xfrm>
            <a:off x="539496" y="2560320"/>
            <a:ext cx="9445752" cy="3977640"/>
          </a:xfrm>
        </p:spPr>
        <p:txBody>
          <a:bodyPr vert="horz" lIns="91440" tIns="45720" rIns="91440" bIns="45720" rtlCol="0">
            <a:normAutofit/>
          </a:bodyPr>
          <a:lstStyle>
            <a:lvl1pPr>
              <a:defRPr lang="en-US" sz="2400" smtClean="0">
                <a:solidFill>
                  <a:schemeClr val="tx1">
                    <a:lumMod val="75000"/>
                    <a:lumOff val="25000"/>
                  </a:schemeClr>
                </a:solidFill>
                <a:latin typeface="+mj-lt"/>
              </a:defRPr>
            </a:lvl1pPr>
            <a:lvl2pPr>
              <a:defRPr lang="en-US" sz="1200" dirty="0" smtClean="0">
                <a:solidFill>
                  <a:schemeClr val="tx1">
                    <a:lumMod val="75000"/>
                    <a:lumOff val="25000"/>
                  </a:schemeClr>
                </a:solidFill>
              </a:defRPr>
            </a:lvl2pPr>
            <a:lvl3pPr>
              <a:defRPr lang="en-US" sz="1200" dirty="0" smtClean="0">
                <a:solidFill>
                  <a:schemeClr val="tx1">
                    <a:lumMod val="75000"/>
                    <a:lumOff val="25000"/>
                  </a:schemeClr>
                </a:solidFill>
              </a:defRPr>
            </a:lvl3pPr>
            <a:lvl4pPr>
              <a:defRPr lang="en-US" sz="1200" dirty="0" smtClean="0">
                <a:solidFill>
                  <a:schemeClr val="tx1">
                    <a:lumMod val="75000"/>
                    <a:lumOff val="25000"/>
                  </a:schemeClr>
                </a:solidFill>
              </a:defRPr>
            </a:lvl4pPr>
            <a:lvl5pPr>
              <a:defRPr lang="en-US" sz="1200" dirty="0">
                <a:solidFill>
                  <a:schemeClr val="tx1">
                    <a:lumMod val="75000"/>
                    <a:lumOff val="25000"/>
                  </a:schemeClr>
                </a:solidFill>
              </a:defRPr>
            </a:lvl5pPr>
          </a:lstStyle>
          <a:p>
            <a:pPr marL="0" lvl="0" indent="0">
              <a:lnSpc>
                <a:spcPct val="150000"/>
              </a:lnSpc>
              <a:spcBef>
                <a:spcPts val="1000"/>
              </a:spcBef>
              <a:spcAft>
                <a:spcPts val="1200"/>
              </a:spcAft>
              <a:buNone/>
            </a:pPr>
            <a:r>
              <a:rPr lang="en-US"/>
              <a:t>Click to edit Master text styles</a:t>
            </a:r>
          </a:p>
          <a:p>
            <a:pPr marL="0" lvl="1" indent="0">
              <a:lnSpc>
                <a:spcPct val="150000"/>
              </a:lnSpc>
              <a:spcBef>
                <a:spcPts val="1000"/>
              </a:spcBef>
              <a:spcAft>
                <a:spcPts val="1200"/>
              </a:spcAft>
              <a:buNone/>
            </a:pPr>
            <a:r>
              <a:rPr lang="en-US"/>
              <a:t>Second level</a:t>
            </a:r>
          </a:p>
          <a:p>
            <a:pPr marL="0" lvl="2" indent="0">
              <a:lnSpc>
                <a:spcPct val="150000"/>
              </a:lnSpc>
              <a:spcBef>
                <a:spcPts val="1000"/>
              </a:spcBef>
              <a:spcAft>
                <a:spcPts val="1200"/>
              </a:spcAft>
              <a:buNone/>
            </a:pPr>
            <a:r>
              <a:rPr lang="en-US"/>
              <a:t>Third level</a:t>
            </a:r>
          </a:p>
          <a:p>
            <a:pPr marL="0" lvl="3" indent="0">
              <a:lnSpc>
                <a:spcPct val="150000"/>
              </a:lnSpc>
              <a:spcBef>
                <a:spcPts val="1000"/>
              </a:spcBef>
              <a:spcAft>
                <a:spcPts val="1200"/>
              </a:spcAft>
              <a:buNone/>
            </a:pPr>
            <a:r>
              <a:rPr lang="en-US"/>
              <a:t>Fourth level</a:t>
            </a:r>
          </a:p>
          <a:p>
            <a:pPr marL="0" lvl="4" indent="0">
              <a:lnSpc>
                <a:spcPct val="150000"/>
              </a:lnSpc>
              <a:spcBef>
                <a:spcPts val="1000"/>
              </a:spcBef>
              <a:spcAft>
                <a:spcPts val="1200"/>
              </a:spcAft>
              <a:buNone/>
            </a:pPr>
            <a:r>
              <a:rPr lang="en-US"/>
              <a:t>Fifth level</a:t>
            </a:r>
            <a:endParaRPr lang="en-US" dirty="0"/>
          </a:p>
        </p:txBody>
      </p:sp>
    </p:spTree>
    <p:extLst>
      <p:ext uri="{BB962C8B-B14F-4D97-AF65-F5344CB8AC3E}">
        <p14:creationId xmlns:p14="http://schemas.microsoft.com/office/powerpoint/2010/main" val="411091959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sp>
        <p:nvSpPr>
          <p:cNvPr id="7" name="Rectangle 6"/>
          <p:cNvSpPr/>
          <p:nvPr userDrawn="1"/>
        </p:nvSpPr>
        <p:spPr bwMode="blackWhite">
          <a:xfrm>
            <a:off x="254950" y="262784"/>
            <a:ext cx="11682101" cy="633243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51729717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4_Title Slide">
    <p:spTree>
      <p:nvGrpSpPr>
        <p:cNvPr id="1" name=""/>
        <p:cNvGrpSpPr/>
        <p:nvPr/>
      </p:nvGrpSpPr>
      <p:grpSpPr>
        <a:xfrm>
          <a:off x="0" y="0"/>
          <a:ext cx="0" cy="0"/>
          <a:chOff x="0" y="0"/>
          <a:chExt cx="0" cy="0"/>
        </a:xfrm>
      </p:grpSpPr>
      <p:sp>
        <p:nvSpPr>
          <p:cNvPr id="7" name="Rectangle 6"/>
          <p:cNvSpPr/>
          <p:nvPr userDrawn="1"/>
        </p:nvSpPr>
        <p:spPr bwMode="blackWhite">
          <a:xfrm>
            <a:off x="254950" y="262784"/>
            <a:ext cx="11682101" cy="633243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6762848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77F776D-CF21-41E3-A5F6-A5485D15C4D8}" type="datetime1">
              <a:rPr lang="en-US" smtClean="0"/>
              <a:t>11/15/2019</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860EDB8-5305-433F-BE41-D7A86D811DB3}" type="slidenum">
              <a:rPr lang="en-US" smtClean="0"/>
              <a:pPr/>
              <a:t>‹N°›</a:t>
            </a:fld>
            <a:endParaRPr lang="en-US"/>
          </a:p>
        </p:txBody>
      </p:sp>
    </p:spTree>
    <p:extLst>
      <p:ext uri="{BB962C8B-B14F-4D97-AF65-F5344CB8AC3E}">
        <p14:creationId xmlns:p14="http://schemas.microsoft.com/office/powerpoint/2010/main" val="42832844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64EA13C-A5A1-41ED-B41C-13E15C2DBCF1}" type="datetime1">
              <a:rPr lang="en-US" smtClean="0"/>
              <a:t>11/15/2019</a:t>
            </a:fld>
            <a:endParaRPr lang="en-US" dirty="0"/>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860EDB8-5305-433F-BE41-D7A86D811DB3}" type="slidenum">
              <a:rPr lang="en-US" smtClean="0"/>
              <a:pPr/>
              <a:t>‹N°›</a:t>
            </a:fld>
            <a:endParaRPr lang="en-US"/>
          </a:p>
        </p:txBody>
      </p:sp>
    </p:spTree>
    <p:extLst>
      <p:ext uri="{BB962C8B-B14F-4D97-AF65-F5344CB8AC3E}">
        <p14:creationId xmlns:p14="http://schemas.microsoft.com/office/powerpoint/2010/main" val="18603005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20F8A78-FD08-40DB-9FF1-90973FB7A2BA}" type="datetime1">
              <a:rPr lang="en-US" smtClean="0"/>
              <a:t>11/15/2019</a:t>
            </a:fld>
            <a:endParaRPr lang="en-US" dirty="0"/>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860EDB8-5305-433F-BE41-D7A86D811DB3}" type="slidenum">
              <a:rPr lang="en-US" smtClean="0"/>
              <a:pPr/>
              <a:t>‹N°›</a:t>
            </a:fld>
            <a:endParaRPr lang="en-US"/>
          </a:p>
        </p:txBody>
      </p:sp>
    </p:spTree>
    <p:extLst>
      <p:ext uri="{BB962C8B-B14F-4D97-AF65-F5344CB8AC3E}">
        <p14:creationId xmlns:p14="http://schemas.microsoft.com/office/powerpoint/2010/main" val="9097716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B0F0EAF-295C-4C59-AF9B-215E37F06665}" type="datetime1">
              <a:rPr lang="en-US" smtClean="0"/>
              <a:t>11/15/2019</a:t>
            </a:fld>
            <a:endParaRPr lang="en-US" dirty="0"/>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860EDB8-5305-433F-BE41-D7A86D811DB3}" type="slidenum">
              <a:rPr lang="en-US" smtClean="0"/>
              <a:pPr/>
              <a:t>‹N°›</a:t>
            </a:fld>
            <a:endParaRPr lang="en-US"/>
          </a:p>
        </p:txBody>
      </p:sp>
    </p:spTree>
    <p:extLst>
      <p:ext uri="{BB962C8B-B14F-4D97-AF65-F5344CB8AC3E}">
        <p14:creationId xmlns:p14="http://schemas.microsoft.com/office/powerpoint/2010/main" val="34331055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D9BEA9E-4146-4CD8-BA3D-D6ED5AF0FA60}" type="datetime1">
              <a:rPr lang="en-US" smtClean="0"/>
              <a:t>11/15/2019</a:t>
            </a:fld>
            <a:endParaRPr lang="en-US" dirty="0"/>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860EDB8-5305-433F-BE41-D7A86D811DB3}" type="slidenum">
              <a:rPr lang="en-US" smtClean="0"/>
              <a:pPr/>
              <a:t>‹N°›</a:t>
            </a:fld>
            <a:endParaRPr lang="en-US"/>
          </a:p>
        </p:txBody>
      </p:sp>
    </p:spTree>
    <p:extLst>
      <p:ext uri="{BB962C8B-B14F-4D97-AF65-F5344CB8AC3E}">
        <p14:creationId xmlns:p14="http://schemas.microsoft.com/office/powerpoint/2010/main" val="3488355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4413EED-D28E-4365-A6FF-4C0CE70D21DE}" type="datetime1">
              <a:rPr lang="en-US" smtClean="0"/>
              <a:t>11/15/2019</a:t>
            </a:fld>
            <a:endParaRPr lang="en-US" dirty="0"/>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860EDB8-5305-433F-BE41-D7A86D811DB3}" type="slidenum">
              <a:rPr lang="en-US" smtClean="0"/>
              <a:pPr/>
              <a:t>‹N°›</a:t>
            </a:fld>
            <a:endParaRPr lang="en-US"/>
          </a:p>
        </p:txBody>
      </p:sp>
    </p:spTree>
    <p:extLst>
      <p:ext uri="{BB962C8B-B14F-4D97-AF65-F5344CB8AC3E}">
        <p14:creationId xmlns:p14="http://schemas.microsoft.com/office/powerpoint/2010/main" val="9248676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05C6B9A-8483-4902-A775-B7C1461278D3}" type="datetime1">
              <a:rPr lang="en-US" smtClean="0"/>
              <a:t>11/15/2019</a:t>
            </a:fld>
            <a:endParaRPr lang="en-US" dirty="0"/>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860EDB8-5305-433F-BE41-D7A86D811DB3}" type="slidenum">
              <a:rPr lang="en-US" smtClean="0"/>
              <a:pPr/>
              <a:t>‹N°›</a:t>
            </a:fld>
            <a:endParaRPr lang="en-US"/>
          </a:p>
        </p:txBody>
      </p:sp>
    </p:spTree>
    <p:extLst>
      <p:ext uri="{BB962C8B-B14F-4D97-AF65-F5344CB8AC3E}">
        <p14:creationId xmlns:p14="http://schemas.microsoft.com/office/powerpoint/2010/main" val="26619461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2.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24">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F06C8CA0-32D7-4D95-AC7E-28156D37BE7A}" type="datetime1">
              <a:rPr lang="en-US" smtClean="0"/>
              <a:t>11/15/2019</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9860EDB8-5305-433F-BE41-D7A86D811DB3}" type="slidenum">
              <a:rPr lang="en-US" smtClean="0"/>
              <a:pPr/>
              <a:t>‹N°›</a:t>
            </a:fld>
            <a:endParaRPr lang="en-US"/>
          </a:p>
        </p:txBody>
      </p:sp>
      <p:sp>
        <p:nvSpPr>
          <p:cNvPr id="48" name="Rectangle 47">
            <a:extLst>
              <a:ext uri="{FF2B5EF4-FFF2-40B4-BE49-F238E27FC236}">
                <a16:creationId xmlns="" xmlns:a16="http://schemas.microsoft.com/office/drawing/2014/main" id="{21A976F9-BC8E-4022-BE01-7BABBA541CAF}"/>
              </a:ext>
            </a:extLst>
          </p:cNvPr>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49" name="Straight Connector 48">
            <a:extLst>
              <a:ext uri="{FF2B5EF4-FFF2-40B4-BE49-F238E27FC236}">
                <a16:creationId xmlns="" xmlns:a16="http://schemas.microsoft.com/office/drawing/2014/main" id="{4910535D-B9CE-495F-A933-30889007E72E}"/>
              </a:ext>
            </a:extLst>
          </p:cNvPr>
          <p:cNvCxnSpPr/>
          <p:nvPr userDrawn="1"/>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67198993"/>
      </p:ext>
    </p:extLst>
  </p:cSld>
  <p:clrMap bg1="dk1" tx1="lt1" bg2="dk2" tx2="lt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 id="2147483676" r:id="rId12"/>
    <p:sldLayoutId id="2147483677" r:id="rId13"/>
    <p:sldLayoutId id="2147483678" r:id="rId14"/>
    <p:sldLayoutId id="2147483679" r:id="rId15"/>
    <p:sldLayoutId id="2147483680" r:id="rId16"/>
    <p:sldLayoutId id="2147483681" r:id="rId17"/>
    <p:sldLayoutId id="2147483683" r:id="rId18"/>
    <p:sldLayoutId id="2147483684" r:id="rId19"/>
    <p:sldLayoutId id="2147483685" r:id="rId20"/>
    <p:sldLayoutId id="2147483686" r:id="rId21"/>
    <p:sldLayoutId id="2147483687" r:id="rId22"/>
  </p:sldLayoutIdLst>
  <p:hf sldNum="0" hdr="0" ftr="0" dt="0"/>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webp"/><Relationship Id="rId2" Type="http://schemas.openxmlformats.org/officeDocument/2006/relationships/notesSlide" Target="../notesSlides/notesSlide1.xml"/><Relationship Id="rId1" Type="http://schemas.openxmlformats.org/officeDocument/2006/relationships/slideLayout" Target="../slideLayouts/slideLayout22.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9.xml"/><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1.xml"/><Relationship Id="rId1" Type="http://schemas.openxmlformats.org/officeDocument/2006/relationships/slideLayout" Target="../slideLayouts/slideLayout18.xml"/><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2.xml"/><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3" Type="http://schemas.openxmlformats.org/officeDocument/2006/relationships/image" Target="../media/image3.webp"/><Relationship Id="rId2" Type="http://schemas.openxmlformats.org/officeDocument/2006/relationships/notesSlide" Target="../notesSlides/notesSlide13.xml"/><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3" Type="http://schemas.openxmlformats.org/officeDocument/2006/relationships/image" Target="../media/image3.webp"/><Relationship Id="rId2" Type="http://schemas.openxmlformats.org/officeDocument/2006/relationships/notesSlide" Target="../notesSlides/notesSlide14.xml"/><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5.xml"/><Relationship Id="rId1" Type="http://schemas.openxmlformats.org/officeDocument/2006/relationships/slideLayout" Target="../slideLayouts/slideLayout18.xml"/><Relationship Id="rId5" Type="http://schemas.openxmlformats.org/officeDocument/2006/relationships/image" Target="../media/image20.webp"/><Relationship Id="rId4" Type="http://schemas.openxmlformats.org/officeDocument/2006/relationships/image" Target="../media/image19.jpeg"/></Relationships>
</file>

<file path=ppt/slides/_rels/slide17.xml.rels><?xml version="1.0" encoding="UTF-8" standalone="yes"?>
<Relationships xmlns="http://schemas.openxmlformats.org/package/2006/relationships"><Relationship Id="rId3" Type="http://schemas.openxmlformats.org/officeDocument/2006/relationships/image" Target="../media/image3.webp"/><Relationship Id="rId2" Type="http://schemas.openxmlformats.org/officeDocument/2006/relationships/notesSlide" Target="../notesSlides/notesSlide16.xml"/><Relationship Id="rId1" Type="http://schemas.openxmlformats.org/officeDocument/2006/relationships/slideLayout" Target="../slideLayouts/slideLayout21.xml"/><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5.jpeg"/><Relationship Id="rId3" Type="http://schemas.openxmlformats.org/officeDocument/2006/relationships/diagramData" Target="../diagrams/data1.xml"/><Relationship Id="rId7" Type="http://schemas.microsoft.com/office/2007/relationships/diagramDrawing" Target="../diagrams/drawing1.xml"/><Relationship Id="rId12" Type="http://schemas.openxmlformats.org/officeDocument/2006/relationships/image" Target="../media/image20.webp"/><Relationship Id="rId2" Type="http://schemas.openxmlformats.org/officeDocument/2006/relationships/notesSlide" Target="../notesSlides/notesSlide17.xml"/><Relationship Id="rId1" Type="http://schemas.openxmlformats.org/officeDocument/2006/relationships/slideLayout" Target="../slideLayouts/slideLayout18.xml"/><Relationship Id="rId6" Type="http://schemas.openxmlformats.org/officeDocument/2006/relationships/diagramColors" Target="../diagrams/colors1.xml"/><Relationship Id="rId11" Type="http://schemas.openxmlformats.org/officeDocument/2006/relationships/image" Target="../media/image24.png"/><Relationship Id="rId5" Type="http://schemas.openxmlformats.org/officeDocument/2006/relationships/diagramQuickStyle" Target="../diagrams/quickStyle1.xml"/><Relationship Id="rId10" Type="http://schemas.openxmlformats.org/officeDocument/2006/relationships/image" Target="../media/image23.png"/><Relationship Id="rId4" Type="http://schemas.openxmlformats.org/officeDocument/2006/relationships/diagramLayout" Target="../diagrams/layout1.xml"/><Relationship Id="rId9"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18.xml"/><Relationship Id="rId5" Type="http://schemas.openxmlformats.org/officeDocument/2006/relationships/image" Target="../media/image28.png"/><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9.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9.xml"/><Relationship Id="rId1" Type="http://schemas.openxmlformats.org/officeDocument/2006/relationships/slideLayout" Target="../slideLayouts/slideLayout18.xml"/><Relationship Id="rId4" Type="http://schemas.openxmlformats.org/officeDocument/2006/relationships/image" Target="../media/image29.jpeg"/></Relationships>
</file>

<file path=ppt/slides/_rels/slide2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0.xml"/><Relationship Id="rId1" Type="http://schemas.openxmlformats.org/officeDocument/2006/relationships/slideLayout" Target="../slideLayouts/slideLayout18.xml"/><Relationship Id="rId4" Type="http://schemas.openxmlformats.org/officeDocument/2006/relationships/image" Target="../media/image30.png"/></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18.xml"/><Relationship Id="rId4" Type="http://schemas.openxmlformats.org/officeDocument/2006/relationships/image" Target="../media/image32.png"/></Relationships>
</file>

<file path=ppt/slides/_rels/slide23.xml.rels><?xml version="1.0" encoding="UTF-8" standalone="yes"?>
<Relationships xmlns="http://schemas.openxmlformats.org/package/2006/relationships"><Relationship Id="rId3" Type="http://schemas.openxmlformats.org/officeDocument/2006/relationships/hyperlink" Target="https://go.microsoft.com/fwlink/?linkid=854609" TargetMode="External"/><Relationship Id="rId2" Type="http://schemas.openxmlformats.org/officeDocument/2006/relationships/notesSlide" Target="../notesSlides/notesSlide22.xml"/><Relationship Id="rId1" Type="http://schemas.openxmlformats.org/officeDocument/2006/relationships/slideLayout" Target="../slideLayouts/slideLayout20.xml"/><Relationship Id="rId5" Type="http://schemas.openxmlformats.org/officeDocument/2006/relationships/image" Target="../media/image34.emf"/><Relationship Id="rId4" Type="http://schemas.openxmlformats.org/officeDocument/2006/relationships/image" Target="../media/image33.png"/></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18.xml"/><Relationship Id="rId5" Type="http://schemas.openxmlformats.org/officeDocument/2006/relationships/image" Target="../media/image8.jpeg"/><Relationship Id="rId4" Type="http://schemas.openxmlformats.org/officeDocument/2006/relationships/image" Target="../media/image7.jpeg"/></Relationships>
</file>

<file path=ppt/slides/_rels/slide4.xml.rels><?xml version="1.0" encoding="UTF-8" standalone="yes"?>
<Relationships xmlns="http://schemas.openxmlformats.org/package/2006/relationships"><Relationship Id="rId3" Type="http://schemas.openxmlformats.org/officeDocument/2006/relationships/image" Target="../media/image3.webp"/><Relationship Id="rId2" Type="http://schemas.openxmlformats.org/officeDocument/2006/relationships/notesSlide" Target="../notesSlides/notesSlide4.xml"/><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png"/><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18.xml"/><Relationship Id="rId4" Type="http://schemas.microsoft.com/office/2007/relationships/hdphoto" Target="../media/hdphoto1.wdp"/></Relationships>
</file>

<file path=ppt/slides/_rels/slide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8.xml"/><Relationship Id="rId1" Type="http://schemas.openxmlformats.org/officeDocument/2006/relationships/slideLayout" Target="../slideLayouts/slideLayout18.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 xmlns:a16="http://schemas.microsoft.com/office/drawing/2014/main" id="{A9DFCAFD-3DDC-4C07-B660-831B77F42E9B}"/>
              </a:ext>
            </a:extLst>
          </p:cNvPr>
          <p:cNvSpPr/>
          <p:nvPr/>
        </p:nvSpPr>
        <p:spPr>
          <a:xfrm>
            <a:off x="241463" y="222892"/>
            <a:ext cx="11709070" cy="642729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0" name="Rectangle 9">
            <a:extLst>
              <a:ext uri="{FF2B5EF4-FFF2-40B4-BE49-F238E27FC236}">
                <a16:creationId xmlns="" xmlns:a16="http://schemas.microsoft.com/office/drawing/2014/main" id="{F7F5F13E-ABA1-4279-A4B1-8EDDFAD46A87}"/>
              </a:ext>
            </a:extLst>
          </p:cNvPr>
          <p:cNvSpPr/>
          <p:nvPr/>
        </p:nvSpPr>
        <p:spPr>
          <a:xfrm>
            <a:off x="2210736" y="2384863"/>
            <a:ext cx="7770527" cy="2103348"/>
          </a:xfrm>
          <a:prstGeom prst="rect">
            <a:avLst/>
          </a:prstGeom>
          <a:noFill/>
        </p:spPr>
        <p:txBody>
          <a:bodyPr wrap="square" lIns="91440" tIns="45720" rIns="91440" bIns="45720">
            <a:spAutoFit/>
          </a:bodyPr>
          <a:lstStyle/>
          <a:p>
            <a:pPr algn="ctr"/>
            <a:r>
              <a:rPr lang="en-US" sz="6600" b="1" spc="50" dirty="0">
                <a:ln w="9525" cmpd="sng">
                  <a:solidFill>
                    <a:schemeClr val="bg1"/>
                  </a:solidFill>
                  <a:prstDash val="solid"/>
                </a:ln>
                <a:solidFill>
                  <a:srgbClr val="257EC5"/>
                </a:solidFill>
                <a:effectLst>
                  <a:glow rad="38100">
                    <a:schemeClr val="accent1">
                      <a:alpha val="40000"/>
                    </a:schemeClr>
                  </a:glow>
                </a:effectLst>
              </a:rPr>
              <a:t>Modern Testing in Today’s World</a:t>
            </a:r>
          </a:p>
        </p:txBody>
      </p:sp>
      <p:pic>
        <p:nvPicPr>
          <p:cNvPr id="8" name="Picture 7">
            <a:extLst>
              <a:ext uri="{FF2B5EF4-FFF2-40B4-BE49-F238E27FC236}">
                <a16:creationId xmlns="" xmlns:a16="http://schemas.microsoft.com/office/drawing/2014/main" id="{434BCB50-AB93-46E3-934D-18B0C2AAE872}"/>
              </a:ext>
            </a:extLst>
          </p:cNvPr>
          <p:cNvPicPr>
            <a:picLocks noChangeAspect="1"/>
          </p:cNvPicPr>
          <p:nvPr/>
        </p:nvPicPr>
        <p:blipFill>
          <a:blip r:embed="rId3">
            <a:alphaModFix amt="5000"/>
            <a:extLst>
              <a:ext uri="{28A0092B-C50C-407E-A947-70E740481C1C}">
                <a14:useLocalDpi xmlns:a14="http://schemas.microsoft.com/office/drawing/2010/main" val="0"/>
              </a:ext>
            </a:extLst>
          </a:blip>
          <a:stretch>
            <a:fillRect/>
          </a:stretch>
        </p:blipFill>
        <p:spPr>
          <a:xfrm rot="1983843">
            <a:off x="5712559" y="432530"/>
            <a:ext cx="6610188" cy="4803400"/>
          </a:xfrm>
          <a:prstGeom prst="rect">
            <a:avLst/>
          </a:prstGeom>
          <a:ln>
            <a:noFill/>
          </a:ln>
          <a:effectLst>
            <a:outerShdw blurRad="190500" algn="tl" rotWithShape="0">
              <a:srgbClr val="000000">
                <a:alpha val="70000"/>
              </a:srgbClr>
            </a:outerShdw>
          </a:effectLst>
        </p:spPr>
      </p:pic>
      <p:pic>
        <p:nvPicPr>
          <p:cNvPr id="11" name="Picture 7">
            <a:extLst>
              <a:ext uri="{FF2B5EF4-FFF2-40B4-BE49-F238E27FC236}">
                <a16:creationId xmlns="" xmlns:a16="http://schemas.microsoft.com/office/drawing/2014/main" id="{434BCB50-AB93-46E3-934D-18B0C2AAE872}"/>
              </a:ext>
            </a:extLst>
          </p:cNvPr>
          <p:cNvPicPr>
            <a:picLocks noChangeAspect="1"/>
          </p:cNvPicPr>
          <p:nvPr/>
        </p:nvPicPr>
        <p:blipFill>
          <a:blip r:embed="rId3">
            <a:alphaModFix amt="5000"/>
            <a:extLst>
              <a:ext uri="{28A0092B-C50C-407E-A947-70E740481C1C}">
                <a14:useLocalDpi xmlns:a14="http://schemas.microsoft.com/office/drawing/2010/main" val="0"/>
              </a:ext>
            </a:extLst>
          </a:blip>
          <a:stretch>
            <a:fillRect/>
          </a:stretch>
        </p:blipFill>
        <p:spPr>
          <a:xfrm rot="19603185">
            <a:off x="-214437" y="634867"/>
            <a:ext cx="6610188" cy="4803400"/>
          </a:xfrm>
          <a:prstGeom prst="rect">
            <a:avLst/>
          </a:prstGeom>
          <a:ln>
            <a:noFill/>
          </a:ln>
          <a:effectLst>
            <a:outerShdw blurRad="190500" algn="tl" rotWithShape="0">
              <a:srgbClr val="000000">
                <a:alpha val="70000"/>
              </a:srgbClr>
            </a:outerShdw>
          </a:effectLst>
        </p:spPr>
      </p:pic>
      <p:sp>
        <p:nvSpPr>
          <p:cNvPr id="12" name="Rectangle 11"/>
          <p:cNvSpPr/>
          <p:nvPr/>
        </p:nvSpPr>
        <p:spPr>
          <a:xfrm>
            <a:off x="9619119" y="5925240"/>
            <a:ext cx="2204594" cy="127639"/>
          </a:xfrm>
          <a:prstGeom prst="rect">
            <a:avLst/>
          </a:prstGeom>
          <a:solidFill>
            <a:srgbClr val="1DA1F2"/>
          </a:solidFill>
          <a:ln>
            <a:solidFill>
              <a:srgbClr val="1DA1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ln w="0"/>
              <a:solidFill>
                <a:schemeClr val="accent1"/>
              </a:solidFill>
              <a:effectLst>
                <a:outerShdw blurRad="38100" dist="25400" dir="5400000" algn="ctr" rotWithShape="0">
                  <a:srgbClr val="6E747A">
                    <a:alpha val="43000"/>
                  </a:srgbClr>
                </a:outerShdw>
              </a:effectLst>
            </a:endParaRPr>
          </a:p>
        </p:txBody>
      </p:sp>
      <p:sp>
        <p:nvSpPr>
          <p:cNvPr id="14" name="ZoneTexte 13"/>
          <p:cNvSpPr txBox="1"/>
          <p:nvPr/>
        </p:nvSpPr>
        <p:spPr>
          <a:xfrm>
            <a:off x="9984524" y="6139926"/>
            <a:ext cx="1898277" cy="400110"/>
          </a:xfrm>
          <a:prstGeom prst="rect">
            <a:avLst/>
          </a:prstGeom>
          <a:noFill/>
        </p:spPr>
        <p:txBody>
          <a:bodyPr wrap="none" rtlCol="0">
            <a:spAutoFit/>
          </a:bodyPr>
          <a:lstStyle/>
          <a:p>
            <a:r>
              <a:rPr lang="fr-FR" sz="2000" b="1" dirty="0">
                <a:solidFill>
                  <a:schemeClr val="bg1"/>
                </a:solidFill>
              </a:rPr>
              <a:t>@</a:t>
            </a:r>
            <a:r>
              <a:rPr lang="fr-FR" sz="2000" b="1" dirty="0" err="1">
                <a:solidFill>
                  <a:schemeClr val="bg1"/>
                </a:solidFill>
              </a:rPr>
              <a:t>emna</a:t>
            </a:r>
            <a:r>
              <a:rPr lang="fr-FR" sz="2000" b="1" dirty="0">
                <a:solidFill>
                  <a:schemeClr val="bg1"/>
                </a:solidFill>
              </a:rPr>
              <a:t>__</a:t>
            </a:r>
            <a:r>
              <a:rPr lang="fr-FR" sz="2000" b="1" dirty="0" err="1">
                <a:solidFill>
                  <a:schemeClr val="bg1"/>
                </a:solidFill>
              </a:rPr>
              <a:t>ayadi</a:t>
            </a:r>
            <a:endParaRPr lang="fr-FR" sz="2000" b="1" dirty="0">
              <a:solidFill>
                <a:schemeClr val="bg1"/>
              </a:solidFill>
            </a:endParaRPr>
          </a:p>
        </p:txBody>
      </p:sp>
      <p:pic>
        <p:nvPicPr>
          <p:cNvPr id="15" name="Picture 4" descr="RÃ©sultat de recherche d'images pour &quot;twitter icon&quo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619120" y="6139926"/>
            <a:ext cx="433136" cy="3523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03657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 xmlns:a16="http://schemas.microsoft.com/office/drawing/2014/main" id="{AB4ADD41-31CC-4AC8-BA52-66037F734952}"/>
              </a:ext>
            </a:extLst>
          </p:cNvPr>
          <p:cNvSpPr/>
          <p:nvPr/>
        </p:nvSpPr>
        <p:spPr>
          <a:xfrm>
            <a:off x="213756" y="222892"/>
            <a:ext cx="11709070" cy="642729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026" name="Picture 2" descr="RÃ©sultat de recherche d'images pour &quot;extreme programming  logo&quot;"/>
          <p:cNvPicPr>
            <a:picLocks noChangeAspect="1" noChangeArrowheads="1"/>
          </p:cNvPicPr>
          <p:nvPr/>
        </p:nvPicPr>
        <p:blipFill>
          <a:blip r:embed="rId3">
            <a:alphaModFix amt="35000"/>
            <a:lum bright="70000" contrast="-70000"/>
            <a:extLst>
              <a:ext uri="{28A0092B-C50C-407E-A947-70E740481C1C}">
                <a14:useLocalDpi xmlns:a14="http://schemas.microsoft.com/office/drawing/2010/main" val="0"/>
              </a:ext>
            </a:extLst>
          </a:blip>
          <a:srcRect/>
          <a:stretch>
            <a:fillRect/>
          </a:stretch>
        </p:blipFill>
        <p:spPr bwMode="auto">
          <a:xfrm>
            <a:off x="213756" y="222891"/>
            <a:ext cx="11709070" cy="6533663"/>
          </a:xfrm>
          <a:prstGeom prst="rect">
            <a:avLst/>
          </a:prstGeom>
          <a:extLst>
            <a:ext uri="{909E8E84-426E-40DD-AFC4-6F175D3DCCD1}">
              <a14:hiddenFill xmlns:a14="http://schemas.microsoft.com/office/drawing/2010/main">
                <a:solidFill>
                  <a:srgbClr val="FFFFFF"/>
                </a:solidFill>
              </a14:hiddenFill>
            </a:ext>
          </a:extLst>
        </p:spPr>
      </p:pic>
      <p:sp>
        <p:nvSpPr>
          <p:cNvPr id="8" name="Star: 8 Points 7">
            <a:extLst>
              <a:ext uri="{FF2B5EF4-FFF2-40B4-BE49-F238E27FC236}">
                <a16:creationId xmlns="" xmlns:a16="http://schemas.microsoft.com/office/drawing/2014/main" id="{851FF0A1-582F-45C4-8DA6-585ADC2F091B}"/>
              </a:ext>
            </a:extLst>
          </p:cNvPr>
          <p:cNvSpPr/>
          <p:nvPr/>
        </p:nvSpPr>
        <p:spPr>
          <a:xfrm>
            <a:off x="261985" y="5957382"/>
            <a:ext cx="829395" cy="558170"/>
          </a:xfrm>
          <a:prstGeom prst="star8">
            <a:avLst/>
          </a:prstGeom>
          <a:noFill/>
          <a:ln>
            <a:solidFill>
              <a:srgbClr val="3B91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fld id="{81E620E6-C527-4187-9F01-69E77E2ED396}" type="slidenum">
              <a:rPr lang="fr-FR" smtClean="0">
                <a:solidFill>
                  <a:schemeClr val="bg1"/>
                </a:solidFill>
              </a:rPr>
              <a:t>10</a:t>
            </a:fld>
            <a:endParaRPr lang="fr-FR" dirty="0">
              <a:solidFill>
                <a:schemeClr val="bg1"/>
              </a:solidFill>
            </a:endParaRPr>
          </a:p>
        </p:txBody>
      </p:sp>
      <p:sp>
        <p:nvSpPr>
          <p:cNvPr id="4" name="Rectangle 3">
            <a:extLst>
              <a:ext uri="{FF2B5EF4-FFF2-40B4-BE49-F238E27FC236}">
                <a16:creationId xmlns="" xmlns:a16="http://schemas.microsoft.com/office/drawing/2014/main" id="{CB812377-ABA1-420B-9F00-4B3A5D5C341D}"/>
              </a:ext>
            </a:extLst>
          </p:cNvPr>
          <p:cNvSpPr/>
          <p:nvPr/>
        </p:nvSpPr>
        <p:spPr>
          <a:xfrm>
            <a:off x="-1207328" y="1062939"/>
            <a:ext cx="9934234" cy="1107996"/>
          </a:xfrm>
          <a:prstGeom prst="rect">
            <a:avLst/>
          </a:prstGeom>
        </p:spPr>
        <p:txBody>
          <a:bodyPr wrap="square">
            <a:spAutoFit/>
          </a:bodyPr>
          <a:lstStyle/>
          <a:p>
            <a:pPr algn="ctr"/>
            <a:r>
              <a:rPr lang="fr-FR" sz="6600" b="1" spc="50" dirty="0">
                <a:ln w="9525" cmpd="sng">
                  <a:solidFill>
                    <a:schemeClr val="bg1"/>
                  </a:solidFill>
                  <a:prstDash val="solid"/>
                </a:ln>
                <a:solidFill>
                  <a:srgbClr val="257EC5"/>
                </a:solidFill>
                <a:effectLst>
                  <a:glow rad="38100">
                    <a:schemeClr val="accent1">
                      <a:alpha val="40000"/>
                    </a:schemeClr>
                  </a:glow>
                </a:effectLst>
              </a:rPr>
              <a:t>Transition to XP</a:t>
            </a:r>
          </a:p>
        </p:txBody>
      </p:sp>
    </p:spTree>
    <p:extLst>
      <p:ext uri="{BB962C8B-B14F-4D97-AF65-F5344CB8AC3E}">
        <p14:creationId xmlns:p14="http://schemas.microsoft.com/office/powerpoint/2010/main" val="296916110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9D50F0DC-F7AC-4522-A1CB-F1B1DFD9B235}"/>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flipV="1">
            <a:off x="252662" y="236839"/>
            <a:ext cx="11677351" cy="959542"/>
          </a:xfrm>
          <a:prstGeom prst="rect">
            <a:avLst/>
          </a:prstGeom>
        </p:spPr>
      </p:pic>
      <p:sp>
        <p:nvSpPr>
          <p:cNvPr id="22" name="Content Placeholder 17">
            <a:extLst>
              <a:ext uri="{FF2B5EF4-FFF2-40B4-BE49-F238E27FC236}">
                <a16:creationId xmlns:a16="http://schemas.microsoft.com/office/drawing/2014/main" xmlns="" id="{67B06D91-43B8-4047-A713-BC318ED749BB}"/>
              </a:ext>
            </a:extLst>
          </p:cNvPr>
          <p:cNvSpPr txBox="1">
            <a:spLocks/>
          </p:cNvSpPr>
          <p:nvPr/>
        </p:nvSpPr>
        <p:spPr>
          <a:xfrm>
            <a:off x="1066040" y="1958189"/>
            <a:ext cx="2486328" cy="913994"/>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fr-FR" sz="2000" b="1" dirty="0"/>
          </a:p>
        </p:txBody>
      </p:sp>
      <p:sp>
        <p:nvSpPr>
          <p:cNvPr id="30" name="Content Placeholder 17">
            <a:extLst>
              <a:ext uri="{FF2B5EF4-FFF2-40B4-BE49-F238E27FC236}">
                <a16:creationId xmlns:a16="http://schemas.microsoft.com/office/drawing/2014/main" xmlns="" id="{A6615E4D-F313-45C7-B505-52FAA1C73E41}"/>
              </a:ext>
            </a:extLst>
          </p:cNvPr>
          <p:cNvSpPr txBox="1">
            <a:spLocks/>
          </p:cNvSpPr>
          <p:nvPr/>
        </p:nvSpPr>
        <p:spPr>
          <a:xfrm>
            <a:off x="1078205" y="3460263"/>
            <a:ext cx="2784602" cy="1110671"/>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fr-FR" sz="2000" b="1" dirty="0"/>
          </a:p>
        </p:txBody>
      </p:sp>
      <p:sp>
        <p:nvSpPr>
          <p:cNvPr id="31" name="Content Placeholder 17">
            <a:extLst>
              <a:ext uri="{FF2B5EF4-FFF2-40B4-BE49-F238E27FC236}">
                <a16:creationId xmlns:a16="http://schemas.microsoft.com/office/drawing/2014/main" xmlns="" id="{28470836-B54E-41ED-B862-8A50F8579698}"/>
              </a:ext>
            </a:extLst>
          </p:cNvPr>
          <p:cNvSpPr txBox="1">
            <a:spLocks/>
          </p:cNvSpPr>
          <p:nvPr/>
        </p:nvSpPr>
        <p:spPr>
          <a:xfrm>
            <a:off x="1078205" y="1955226"/>
            <a:ext cx="10393359" cy="1110671"/>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2000" b="1" dirty="0"/>
          </a:p>
        </p:txBody>
      </p:sp>
      <p:sp>
        <p:nvSpPr>
          <p:cNvPr id="34" name="Content Placeholder 17">
            <a:extLst>
              <a:ext uri="{FF2B5EF4-FFF2-40B4-BE49-F238E27FC236}">
                <a16:creationId xmlns:a16="http://schemas.microsoft.com/office/drawing/2014/main" xmlns="" id="{2C851789-7A4F-4F00-96C8-FD3C3DDF5A6F}"/>
              </a:ext>
            </a:extLst>
          </p:cNvPr>
          <p:cNvSpPr txBox="1">
            <a:spLocks/>
          </p:cNvSpPr>
          <p:nvPr/>
        </p:nvSpPr>
        <p:spPr>
          <a:xfrm>
            <a:off x="1078205" y="3516131"/>
            <a:ext cx="9944860" cy="388850"/>
          </a:xfrm>
          <a:prstGeom prst="rect">
            <a:avLst/>
          </a:prstGeom>
        </p:spPr>
        <p:txBody>
          <a:bodyPr vert="horz" lIns="91440" tIns="45720" rIns="91440" bIns="45720" rtlCol="0">
            <a:no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fr-FR" sz="2000" b="1" dirty="0"/>
          </a:p>
        </p:txBody>
      </p:sp>
      <p:sp>
        <p:nvSpPr>
          <p:cNvPr id="13" name="Star: 8 Points 12">
            <a:extLst>
              <a:ext uri="{FF2B5EF4-FFF2-40B4-BE49-F238E27FC236}">
                <a16:creationId xmlns:a16="http://schemas.microsoft.com/office/drawing/2014/main" xmlns="" id="{2B97C451-3D52-478A-B852-D29BBEFD5E09}"/>
              </a:ext>
            </a:extLst>
          </p:cNvPr>
          <p:cNvSpPr/>
          <p:nvPr/>
        </p:nvSpPr>
        <p:spPr>
          <a:xfrm>
            <a:off x="261985" y="5957382"/>
            <a:ext cx="829395" cy="558170"/>
          </a:xfrm>
          <a:prstGeom prst="star8">
            <a:avLst/>
          </a:prstGeom>
          <a:noFill/>
          <a:ln>
            <a:solidFill>
              <a:srgbClr val="3B91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fld id="{81E620E6-C527-4187-9F01-69E77E2ED396}" type="slidenum">
              <a:rPr lang="fr-FR" smtClean="0">
                <a:solidFill>
                  <a:schemeClr val="bg1"/>
                </a:solidFill>
              </a:rPr>
              <a:t>11</a:t>
            </a:fld>
            <a:endParaRPr lang="fr-FR" dirty="0">
              <a:solidFill>
                <a:schemeClr val="bg1"/>
              </a:solidFill>
            </a:endParaRPr>
          </a:p>
        </p:txBody>
      </p:sp>
      <p:sp>
        <p:nvSpPr>
          <p:cNvPr id="16" name="Title 1">
            <a:extLst>
              <a:ext uri="{FF2B5EF4-FFF2-40B4-BE49-F238E27FC236}">
                <a16:creationId xmlns="" xmlns:a16="http://schemas.microsoft.com/office/drawing/2014/main" id="{FCB71FD8-2621-4B97-8094-F576A64BD269}"/>
              </a:ext>
            </a:extLst>
          </p:cNvPr>
          <p:cNvSpPr txBox="1">
            <a:spLocks/>
          </p:cNvSpPr>
          <p:nvPr/>
        </p:nvSpPr>
        <p:spPr>
          <a:xfrm>
            <a:off x="510785" y="572772"/>
            <a:ext cx="8876643" cy="579479"/>
          </a:xfrm>
          <a:prstGeom prst="rect">
            <a:avLst/>
          </a:prstGeom>
        </p:spPr>
        <p:txBody>
          <a:bodyPr vert="horz" lIns="91440" tIns="45720" rIns="91440" bIns="45720" rtlCol="0" anchor="b" anchorCtr="0">
            <a:normAutofit fontScale="67500" lnSpcReduction="20000"/>
          </a:bodyPr>
          <a:lstStyle>
            <a:lvl1pPr algn="l" defTabSz="914400" rtl="0" eaLnBrk="1" latinLnBrk="0" hangingPunct="1">
              <a:lnSpc>
                <a:spcPct val="90000"/>
              </a:lnSpc>
              <a:spcBef>
                <a:spcPct val="0"/>
              </a:spcBef>
              <a:buNone/>
              <a:defRPr sz="2800" kern="1200" cap="all" baseline="0">
                <a:solidFill>
                  <a:schemeClr val="bg2">
                    <a:lumMod val="25000"/>
                  </a:schemeClr>
                </a:solidFill>
                <a:latin typeface="+mj-lt"/>
                <a:ea typeface="+mj-ea"/>
                <a:cs typeface="+mj-cs"/>
              </a:defRPr>
            </a:lvl1pPr>
          </a:lstStyle>
          <a:p>
            <a:r>
              <a:rPr lang="fr-FR" sz="3700" b="1" dirty="0" err="1"/>
              <a:t>Why</a:t>
            </a:r>
            <a:r>
              <a:rPr lang="fr-FR" sz="3700" b="1" dirty="0"/>
              <a:t> </a:t>
            </a:r>
            <a:r>
              <a:rPr lang="fr-FR" sz="3700" b="1" dirty="0" err="1" smtClean="0"/>
              <a:t>we</a:t>
            </a:r>
            <a:r>
              <a:rPr lang="fr-FR" sz="3700" b="1" dirty="0" smtClean="0"/>
              <a:t> are </a:t>
            </a:r>
            <a:r>
              <a:rPr lang="fr-FR" sz="3700" b="1" dirty="0" err="1" smtClean="0"/>
              <a:t>using</a:t>
            </a:r>
            <a:r>
              <a:rPr lang="fr-FR" sz="3700" b="1" dirty="0" smtClean="0"/>
              <a:t> </a:t>
            </a:r>
            <a:r>
              <a:rPr lang="fr-FR" sz="3700" b="1" dirty="0" err="1"/>
              <a:t>eXtreme</a:t>
            </a:r>
            <a:r>
              <a:rPr lang="fr-FR" sz="3700" b="1" dirty="0"/>
              <a:t> </a:t>
            </a:r>
            <a:r>
              <a:rPr lang="fr-FR" sz="3700" b="1" dirty="0" err="1" smtClean="0"/>
              <a:t>Programming</a:t>
            </a:r>
            <a:r>
              <a:rPr lang="fr-FR" sz="3700" b="1" dirty="0" smtClean="0"/>
              <a:t> ?</a:t>
            </a:r>
            <a:r>
              <a:rPr lang="fr-FR" dirty="0" smtClean="0">
                <a:cs typeface="Calibri"/>
              </a:rPr>
              <a:t/>
            </a:r>
            <a:br>
              <a:rPr lang="fr-FR" dirty="0" smtClean="0">
                <a:cs typeface="Calibri"/>
              </a:rPr>
            </a:br>
            <a:endParaRPr lang="fr-FR" dirty="0">
              <a:cs typeface="Calibri Light"/>
            </a:endParaRPr>
          </a:p>
        </p:txBody>
      </p:sp>
      <p:sp>
        <p:nvSpPr>
          <p:cNvPr id="17" name="ZoneTexte 16">
            <a:extLst>
              <a:ext uri="{FF2B5EF4-FFF2-40B4-BE49-F238E27FC236}">
                <a16:creationId xmlns="" xmlns:a16="http://schemas.microsoft.com/office/drawing/2014/main" id="{E7C92395-0B01-410C-B68B-18F1B58D6017}"/>
              </a:ext>
            </a:extLst>
          </p:cNvPr>
          <p:cNvSpPr txBox="1"/>
          <p:nvPr/>
        </p:nvSpPr>
        <p:spPr>
          <a:xfrm>
            <a:off x="676682" y="1341358"/>
            <a:ext cx="12626930" cy="4524315"/>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lnSpc>
                <a:spcPct val="150000"/>
              </a:lnSpc>
              <a:buFont typeface="Wingdings" panose="05000000000000000000" pitchFamily="2" charset="2"/>
              <a:buChar char="§"/>
            </a:pPr>
            <a:r>
              <a:rPr lang="fr-FR" sz="2400" dirty="0">
                <a:solidFill>
                  <a:schemeClr val="bg1"/>
                </a:solidFill>
              </a:rPr>
              <a:t>An Agile </a:t>
            </a:r>
            <a:r>
              <a:rPr lang="fr-FR" sz="2400" dirty="0" err="1">
                <a:solidFill>
                  <a:schemeClr val="bg1"/>
                </a:solidFill>
              </a:rPr>
              <a:t>methodology</a:t>
            </a:r>
            <a:r>
              <a:rPr lang="fr-FR" sz="2400" dirty="0">
                <a:solidFill>
                  <a:schemeClr val="bg1"/>
                </a:solidFill>
              </a:rPr>
              <a:t> </a:t>
            </a:r>
          </a:p>
          <a:p>
            <a:pPr marL="342900" indent="-342900">
              <a:lnSpc>
                <a:spcPct val="150000"/>
              </a:lnSpc>
              <a:buFont typeface="Wingdings" panose="05000000000000000000" pitchFamily="2" charset="2"/>
              <a:buChar char="§"/>
            </a:pPr>
            <a:r>
              <a:rPr lang="fr-FR" sz="2400" dirty="0">
                <a:solidFill>
                  <a:schemeClr val="bg1"/>
                </a:solidFill>
              </a:rPr>
              <a:t>Short </a:t>
            </a:r>
            <a:r>
              <a:rPr lang="fr-FR" sz="2400" dirty="0" err="1">
                <a:solidFill>
                  <a:schemeClr val="bg1"/>
                </a:solidFill>
              </a:rPr>
              <a:t>development</a:t>
            </a:r>
            <a:r>
              <a:rPr lang="fr-FR" sz="2400" dirty="0">
                <a:solidFill>
                  <a:schemeClr val="bg1"/>
                </a:solidFill>
              </a:rPr>
              <a:t> life cycle </a:t>
            </a:r>
            <a:endParaRPr lang="fr-FR" sz="2400" dirty="0" smtClean="0">
              <a:solidFill>
                <a:schemeClr val="bg1"/>
              </a:solidFill>
            </a:endParaRPr>
          </a:p>
          <a:p>
            <a:pPr marL="342900" indent="-342900">
              <a:lnSpc>
                <a:spcPct val="150000"/>
              </a:lnSpc>
              <a:buFont typeface="Wingdings" panose="05000000000000000000" pitchFamily="2" charset="2"/>
              <a:buChar char="§"/>
            </a:pPr>
            <a:r>
              <a:rPr lang="fr-FR" sz="2400" dirty="0" smtClean="0">
                <a:solidFill>
                  <a:schemeClr val="bg1"/>
                </a:solidFill>
              </a:rPr>
              <a:t>More </a:t>
            </a:r>
            <a:r>
              <a:rPr lang="fr-FR" sz="2400" dirty="0">
                <a:solidFill>
                  <a:schemeClr val="bg1"/>
                </a:solidFill>
              </a:rPr>
              <a:t>flexible to change </a:t>
            </a:r>
            <a:r>
              <a:rPr lang="fr-FR" sz="2400" dirty="0" err="1">
                <a:solidFill>
                  <a:schemeClr val="bg1"/>
                </a:solidFill>
              </a:rPr>
              <a:t>request</a:t>
            </a:r>
            <a:endParaRPr lang="fr-FR" sz="2400" dirty="0">
              <a:solidFill>
                <a:schemeClr val="bg1"/>
              </a:solidFill>
            </a:endParaRPr>
          </a:p>
          <a:p>
            <a:pPr marL="342900" indent="-342900">
              <a:lnSpc>
                <a:spcPct val="150000"/>
              </a:lnSpc>
              <a:buFont typeface="Wingdings" panose="05000000000000000000" pitchFamily="2" charset="2"/>
              <a:buChar char="§"/>
            </a:pPr>
            <a:r>
              <a:rPr lang="fr-FR" sz="2400" dirty="0" err="1">
                <a:solidFill>
                  <a:schemeClr val="bg1"/>
                </a:solidFill>
              </a:rPr>
              <a:t>Improvment</a:t>
            </a:r>
            <a:r>
              <a:rPr lang="fr-FR" sz="2400" dirty="0">
                <a:solidFill>
                  <a:schemeClr val="bg1"/>
                </a:solidFill>
              </a:rPr>
              <a:t> of </a:t>
            </a:r>
            <a:r>
              <a:rPr lang="fr-FR" sz="2400" dirty="0" err="1">
                <a:solidFill>
                  <a:schemeClr val="bg1"/>
                </a:solidFill>
              </a:rPr>
              <a:t>quality</a:t>
            </a:r>
            <a:endParaRPr lang="fr-FR" sz="2400" dirty="0">
              <a:solidFill>
                <a:schemeClr val="bg1"/>
              </a:solidFill>
            </a:endParaRPr>
          </a:p>
          <a:p>
            <a:pPr>
              <a:lnSpc>
                <a:spcPct val="150000"/>
              </a:lnSpc>
              <a:buFont typeface="Arial"/>
            </a:pPr>
            <a:r>
              <a:rPr lang="fr-FR" sz="2400" b="1" dirty="0">
                <a:solidFill>
                  <a:schemeClr val="bg1"/>
                </a:solidFill>
                <a:cs typeface="Calibri"/>
              </a:rPr>
              <a:t>XP </a:t>
            </a:r>
            <a:r>
              <a:rPr lang="fr-FR" sz="2400" b="1" dirty="0" err="1">
                <a:solidFill>
                  <a:schemeClr val="bg1"/>
                </a:solidFill>
                <a:cs typeface="Calibri"/>
              </a:rPr>
              <a:t>is</a:t>
            </a:r>
            <a:r>
              <a:rPr lang="fr-FR" sz="2400" b="1" dirty="0">
                <a:solidFill>
                  <a:schemeClr val="bg1"/>
                </a:solidFill>
                <a:cs typeface="Calibri"/>
              </a:rPr>
              <a:t> </a:t>
            </a:r>
            <a:r>
              <a:rPr lang="fr-FR" sz="2400" b="1" dirty="0" err="1">
                <a:solidFill>
                  <a:schemeClr val="bg1"/>
                </a:solidFill>
                <a:cs typeface="Calibri"/>
              </a:rPr>
              <a:t>used</a:t>
            </a:r>
            <a:r>
              <a:rPr lang="fr-FR" sz="2400" b="1" dirty="0">
                <a:solidFill>
                  <a:schemeClr val="bg1"/>
                </a:solidFill>
                <a:cs typeface="Calibri"/>
              </a:rPr>
              <a:t> </a:t>
            </a:r>
            <a:r>
              <a:rPr lang="fr-FR" sz="2400" b="1" dirty="0" err="1">
                <a:solidFill>
                  <a:schemeClr val="bg1"/>
                </a:solidFill>
                <a:cs typeface="Calibri"/>
              </a:rPr>
              <a:t>because</a:t>
            </a:r>
            <a:r>
              <a:rPr lang="fr-FR" sz="2400" b="1" dirty="0">
                <a:solidFill>
                  <a:schemeClr val="bg1"/>
                </a:solidFill>
                <a:cs typeface="Calibri"/>
              </a:rPr>
              <a:t> </a:t>
            </a:r>
            <a:r>
              <a:rPr lang="fr-FR" sz="2400" dirty="0">
                <a:solidFill>
                  <a:schemeClr val="bg1"/>
                </a:solidFill>
                <a:cs typeface="Calibri"/>
              </a:rPr>
              <a:t>: </a:t>
            </a:r>
            <a:endParaRPr lang="fr-FR" dirty="0">
              <a:solidFill>
                <a:schemeClr val="bg1"/>
              </a:solidFill>
              <a:cs typeface="Calibri"/>
            </a:endParaRPr>
          </a:p>
          <a:p>
            <a:pPr marL="514350" lvl="1" indent="-342900">
              <a:lnSpc>
                <a:spcPct val="150000"/>
              </a:lnSpc>
              <a:buFont typeface="Wingdings"/>
              <a:buChar char="ü"/>
            </a:pPr>
            <a:r>
              <a:rPr lang="fr-FR" sz="2400" dirty="0" err="1">
                <a:solidFill>
                  <a:srgbClr val="C00000"/>
                </a:solidFill>
              </a:rPr>
              <a:t>Testing</a:t>
            </a:r>
            <a:r>
              <a:rPr lang="fr-FR" sz="2400" dirty="0">
                <a:solidFill>
                  <a:srgbClr val="C00000"/>
                </a:solidFill>
              </a:rPr>
              <a:t> </a:t>
            </a:r>
            <a:r>
              <a:rPr lang="fr-FR" sz="2400" dirty="0" err="1">
                <a:solidFill>
                  <a:srgbClr val="C00000"/>
                </a:solidFill>
              </a:rPr>
              <a:t>is</a:t>
            </a:r>
            <a:r>
              <a:rPr lang="fr-FR" sz="2400" dirty="0">
                <a:solidFill>
                  <a:srgbClr val="C00000"/>
                </a:solidFill>
              </a:rPr>
              <a:t> Good</a:t>
            </a:r>
            <a:r>
              <a:rPr lang="fr-FR" sz="2400" dirty="0">
                <a:solidFill>
                  <a:schemeClr val="bg1"/>
                </a:solidFill>
                <a:cs typeface="Calibri"/>
              </a:rPr>
              <a:t> </a:t>
            </a:r>
          </a:p>
          <a:p>
            <a:pPr marL="1028700" lvl="2" indent="-457200">
              <a:lnSpc>
                <a:spcPct val="150000"/>
              </a:lnSpc>
              <a:buFont typeface="Wingdings"/>
              <a:buChar char="Ø"/>
            </a:pPr>
            <a:r>
              <a:rPr lang="fr-FR" sz="2400" dirty="0">
                <a:solidFill>
                  <a:schemeClr val="bg1"/>
                </a:solidFill>
              </a:rPr>
              <a:t>Write test first </a:t>
            </a:r>
            <a:endParaRPr lang="fr-FR" sz="2400" dirty="0" smtClean="0">
              <a:solidFill>
                <a:schemeClr val="bg1"/>
              </a:solidFill>
            </a:endParaRPr>
          </a:p>
          <a:p>
            <a:pPr marL="1028700" lvl="2" indent="-457200">
              <a:lnSpc>
                <a:spcPct val="150000"/>
              </a:lnSpc>
              <a:buFont typeface="Wingdings"/>
              <a:buChar char="Ø"/>
            </a:pPr>
            <a:r>
              <a:rPr lang="en-US" sz="2400" dirty="0" smtClean="0">
                <a:solidFill>
                  <a:schemeClr val="bg1"/>
                </a:solidFill>
              </a:rPr>
              <a:t>Write </a:t>
            </a:r>
            <a:r>
              <a:rPr lang="en-US" sz="2400" dirty="0">
                <a:solidFill>
                  <a:schemeClr val="bg1"/>
                </a:solidFill>
              </a:rPr>
              <a:t>tests that fail and then fix them </a:t>
            </a:r>
            <a:r>
              <a:rPr lang="fr-FR" sz="2400" dirty="0" smtClean="0">
                <a:solidFill>
                  <a:schemeClr val="bg1"/>
                </a:solidFill>
              </a:rPr>
              <a:t>(TDD)</a:t>
            </a:r>
            <a:endParaRPr lang="fr-FR" sz="2400" dirty="0">
              <a:solidFill>
                <a:schemeClr val="bg1"/>
              </a:solidFill>
            </a:endParaRPr>
          </a:p>
        </p:txBody>
      </p:sp>
    </p:spTree>
    <p:extLst>
      <p:ext uri="{BB962C8B-B14F-4D97-AF65-F5344CB8AC3E}">
        <p14:creationId xmlns:p14="http://schemas.microsoft.com/office/powerpoint/2010/main" val="314384449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9D50F0DC-F7AC-4522-A1CB-F1B1DFD9B235}"/>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flipV="1">
            <a:off x="252662" y="236839"/>
            <a:ext cx="11677351" cy="959542"/>
          </a:xfrm>
          <a:prstGeom prst="rect">
            <a:avLst/>
          </a:prstGeom>
        </p:spPr>
      </p:pic>
      <p:sp>
        <p:nvSpPr>
          <p:cNvPr id="22" name="Content Placeholder 17">
            <a:extLst>
              <a:ext uri="{FF2B5EF4-FFF2-40B4-BE49-F238E27FC236}">
                <a16:creationId xmlns:a16="http://schemas.microsoft.com/office/drawing/2014/main" xmlns="" id="{67B06D91-43B8-4047-A713-BC318ED749BB}"/>
              </a:ext>
            </a:extLst>
          </p:cNvPr>
          <p:cNvSpPr txBox="1">
            <a:spLocks/>
          </p:cNvSpPr>
          <p:nvPr/>
        </p:nvSpPr>
        <p:spPr>
          <a:xfrm>
            <a:off x="1066040" y="1958189"/>
            <a:ext cx="2486328" cy="913994"/>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fr-FR" sz="2000" b="1" dirty="0"/>
          </a:p>
        </p:txBody>
      </p:sp>
      <p:sp>
        <p:nvSpPr>
          <p:cNvPr id="30" name="Content Placeholder 17">
            <a:extLst>
              <a:ext uri="{FF2B5EF4-FFF2-40B4-BE49-F238E27FC236}">
                <a16:creationId xmlns:a16="http://schemas.microsoft.com/office/drawing/2014/main" xmlns="" id="{A6615E4D-F313-45C7-B505-52FAA1C73E41}"/>
              </a:ext>
            </a:extLst>
          </p:cNvPr>
          <p:cNvSpPr txBox="1">
            <a:spLocks/>
          </p:cNvSpPr>
          <p:nvPr/>
        </p:nvSpPr>
        <p:spPr>
          <a:xfrm>
            <a:off x="1078205" y="3460263"/>
            <a:ext cx="2784602" cy="1110671"/>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fr-FR" sz="2000" b="1" dirty="0"/>
          </a:p>
        </p:txBody>
      </p:sp>
      <p:sp>
        <p:nvSpPr>
          <p:cNvPr id="31" name="Content Placeholder 17">
            <a:extLst>
              <a:ext uri="{FF2B5EF4-FFF2-40B4-BE49-F238E27FC236}">
                <a16:creationId xmlns:a16="http://schemas.microsoft.com/office/drawing/2014/main" xmlns="" id="{28470836-B54E-41ED-B862-8A50F8579698}"/>
              </a:ext>
            </a:extLst>
          </p:cNvPr>
          <p:cNvSpPr txBox="1">
            <a:spLocks/>
          </p:cNvSpPr>
          <p:nvPr/>
        </p:nvSpPr>
        <p:spPr>
          <a:xfrm>
            <a:off x="1078205" y="1955226"/>
            <a:ext cx="10393359" cy="1110671"/>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2000" b="1" dirty="0"/>
          </a:p>
        </p:txBody>
      </p:sp>
      <p:sp>
        <p:nvSpPr>
          <p:cNvPr id="34" name="Content Placeholder 17">
            <a:extLst>
              <a:ext uri="{FF2B5EF4-FFF2-40B4-BE49-F238E27FC236}">
                <a16:creationId xmlns:a16="http://schemas.microsoft.com/office/drawing/2014/main" xmlns="" id="{2C851789-7A4F-4F00-96C8-FD3C3DDF5A6F}"/>
              </a:ext>
            </a:extLst>
          </p:cNvPr>
          <p:cNvSpPr txBox="1">
            <a:spLocks/>
          </p:cNvSpPr>
          <p:nvPr/>
        </p:nvSpPr>
        <p:spPr>
          <a:xfrm>
            <a:off x="1078205" y="3516131"/>
            <a:ext cx="9944860" cy="388850"/>
          </a:xfrm>
          <a:prstGeom prst="rect">
            <a:avLst/>
          </a:prstGeom>
        </p:spPr>
        <p:txBody>
          <a:bodyPr vert="horz" lIns="91440" tIns="45720" rIns="91440" bIns="45720" rtlCol="0">
            <a:no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fr-FR" sz="2000" b="1" dirty="0"/>
          </a:p>
        </p:txBody>
      </p:sp>
      <p:sp>
        <p:nvSpPr>
          <p:cNvPr id="13" name="Star: 8 Points 12">
            <a:extLst>
              <a:ext uri="{FF2B5EF4-FFF2-40B4-BE49-F238E27FC236}">
                <a16:creationId xmlns:a16="http://schemas.microsoft.com/office/drawing/2014/main" xmlns="" id="{2B97C451-3D52-478A-B852-D29BBEFD5E09}"/>
              </a:ext>
            </a:extLst>
          </p:cNvPr>
          <p:cNvSpPr/>
          <p:nvPr/>
        </p:nvSpPr>
        <p:spPr>
          <a:xfrm>
            <a:off x="261985" y="5957382"/>
            <a:ext cx="829395" cy="558170"/>
          </a:xfrm>
          <a:prstGeom prst="star8">
            <a:avLst/>
          </a:prstGeom>
          <a:noFill/>
          <a:ln>
            <a:solidFill>
              <a:srgbClr val="3B91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fld id="{81E620E6-C527-4187-9F01-69E77E2ED396}" type="slidenum">
              <a:rPr lang="fr-FR" smtClean="0">
                <a:solidFill>
                  <a:schemeClr val="bg1"/>
                </a:solidFill>
              </a:rPr>
              <a:t>12</a:t>
            </a:fld>
            <a:endParaRPr lang="fr-FR" dirty="0">
              <a:solidFill>
                <a:schemeClr val="bg1"/>
              </a:solidFill>
            </a:endParaRPr>
          </a:p>
        </p:txBody>
      </p:sp>
      <p:sp>
        <p:nvSpPr>
          <p:cNvPr id="16" name="Title 1">
            <a:extLst>
              <a:ext uri="{FF2B5EF4-FFF2-40B4-BE49-F238E27FC236}">
                <a16:creationId xmlns="" xmlns:a16="http://schemas.microsoft.com/office/drawing/2014/main" id="{FCB71FD8-2621-4B97-8094-F576A64BD269}"/>
              </a:ext>
            </a:extLst>
          </p:cNvPr>
          <p:cNvSpPr txBox="1">
            <a:spLocks/>
          </p:cNvSpPr>
          <p:nvPr/>
        </p:nvSpPr>
        <p:spPr>
          <a:xfrm>
            <a:off x="510785" y="572772"/>
            <a:ext cx="8876643" cy="579479"/>
          </a:xfrm>
          <a:prstGeom prst="rect">
            <a:avLst/>
          </a:prstGeom>
        </p:spPr>
        <p:txBody>
          <a:bodyPr vert="horz" lIns="91440" tIns="45720" rIns="91440" bIns="45720" rtlCol="0" anchor="b" anchorCtr="0">
            <a:normAutofit fontScale="67500" lnSpcReduction="20000"/>
          </a:bodyPr>
          <a:lstStyle>
            <a:lvl1pPr algn="l" defTabSz="914400" rtl="0" eaLnBrk="1" latinLnBrk="0" hangingPunct="1">
              <a:lnSpc>
                <a:spcPct val="90000"/>
              </a:lnSpc>
              <a:spcBef>
                <a:spcPct val="0"/>
              </a:spcBef>
              <a:buNone/>
              <a:defRPr sz="2800" kern="1200" cap="all" baseline="0">
                <a:solidFill>
                  <a:schemeClr val="bg2">
                    <a:lumMod val="25000"/>
                  </a:schemeClr>
                </a:solidFill>
                <a:latin typeface="+mj-lt"/>
                <a:ea typeface="+mj-ea"/>
                <a:cs typeface="+mj-cs"/>
              </a:defRPr>
            </a:lvl1pPr>
          </a:lstStyle>
          <a:p>
            <a:r>
              <a:rPr lang="fr-FR" sz="3700" b="1" dirty="0" err="1"/>
              <a:t>Why</a:t>
            </a:r>
            <a:r>
              <a:rPr lang="fr-FR" sz="3700" b="1" dirty="0"/>
              <a:t> </a:t>
            </a:r>
            <a:r>
              <a:rPr lang="fr-FR" sz="3700" b="1" dirty="0" err="1" smtClean="0"/>
              <a:t>we</a:t>
            </a:r>
            <a:r>
              <a:rPr lang="fr-FR" sz="3700" b="1" dirty="0" smtClean="0"/>
              <a:t> are </a:t>
            </a:r>
            <a:r>
              <a:rPr lang="fr-FR" sz="3700" b="1" dirty="0" err="1" smtClean="0"/>
              <a:t>using</a:t>
            </a:r>
            <a:r>
              <a:rPr lang="fr-FR" sz="3700" b="1" dirty="0" smtClean="0"/>
              <a:t> </a:t>
            </a:r>
            <a:r>
              <a:rPr lang="fr-FR" sz="3700" b="1" dirty="0" err="1"/>
              <a:t>eXtreme</a:t>
            </a:r>
            <a:r>
              <a:rPr lang="fr-FR" sz="3700" b="1" dirty="0"/>
              <a:t> </a:t>
            </a:r>
            <a:r>
              <a:rPr lang="fr-FR" sz="3700" b="1" dirty="0" err="1" smtClean="0"/>
              <a:t>Programming</a:t>
            </a:r>
            <a:r>
              <a:rPr lang="fr-FR" sz="3700" b="1" dirty="0" smtClean="0"/>
              <a:t> ?</a:t>
            </a:r>
            <a:r>
              <a:rPr lang="fr-FR" dirty="0" smtClean="0">
                <a:cs typeface="Calibri"/>
              </a:rPr>
              <a:t/>
            </a:r>
            <a:br>
              <a:rPr lang="fr-FR" dirty="0" smtClean="0">
                <a:cs typeface="Calibri"/>
              </a:rPr>
            </a:br>
            <a:endParaRPr lang="fr-FR" dirty="0">
              <a:cs typeface="Calibri Light"/>
            </a:endParaRPr>
          </a:p>
        </p:txBody>
      </p:sp>
      <p:sp>
        <p:nvSpPr>
          <p:cNvPr id="10" name="ZoneTexte 9">
            <a:extLst>
              <a:ext uri="{FF2B5EF4-FFF2-40B4-BE49-F238E27FC236}">
                <a16:creationId xmlns="" xmlns:a16="http://schemas.microsoft.com/office/drawing/2014/main" id="{E7C92395-0B01-410C-B68B-18F1B58D6017}"/>
              </a:ext>
            </a:extLst>
          </p:cNvPr>
          <p:cNvSpPr txBox="1"/>
          <p:nvPr/>
        </p:nvSpPr>
        <p:spPr>
          <a:xfrm>
            <a:off x="252662" y="1270030"/>
            <a:ext cx="14356681" cy="6047809"/>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514350" lvl="1" indent="-342900">
              <a:lnSpc>
                <a:spcPct val="150000"/>
              </a:lnSpc>
              <a:buFont typeface="Wingdings"/>
              <a:buChar char="ü"/>
            </a:pPr>
            <a:r>
              <a:rPr lang="fr-FR" sz="2400" dirty="0">
                <a:solidFill>
                  <a:srgbClr val="C00000"/>
                </a:solidFill>
              </a:rPr>
              <a:t>Code </a:t>
            </a:r>
            <a:r>
              <a:rPr lang="fr-FR" sz="2400" dirty="0" err="1">
                <a:solidFill>
                  <a:srgbClr val="C00000"/>
                </a:solidFill>
              </a:rPr>
              <a:t>Review</a:t>
            </a:r>
            <a:r>
              <a:rPr lang="fr-FR" sz="2400" dirty="0">
                <a:solidFill>
                  <a:srgbClr val="C00000"/>
                </a:solidFill>
              </a:rPr>
              <a:t> </a:t>
            </a:r>
            <a:r>
              <a:rPr lang="fr-FR" sz="2400" dirty="0" err="1">
                <a:solidFill>
                  <a:srgbClr val="C00000"/>
                </a:solidFill>
              </a:rPr>
              <a:t>is</a:t>
            </a:r>
            <a:r>
              <a:rPr lang="fr-FR" sz="2400" dirty="0">
                <a:solidFill>
                  <a:srgbClr val="C00000"/>
                </a:solidFill>
              </a:rPr>
              <a:t> Good</a:t>
            </a:r>
            <a:r>
              <a:rPr lang="fr-FR" sz="2400" dirty="0">
                <a:solidFill>
                  <a:srgbClr val="C00000"/>
                </a:solidFill>
                <a:cs typeface="Calibri"/>
              </a:rPr>
              <a:t> </a:t>
            </a:r>
          </a:p>
          <a:p>
            <a:pPr marL="971550" lvl="2" indent="-342900">
              <a:lnSpc>
                <a:spcPct val="150000"/>
              </a:lnSpc>
              <a:buFont typeface="Wingdings" panose="05000000000000000000" pitchFamily="2" charset="2"/>
              <a:buChar char="Ø"/>
            </a:pPr>
            <a:r>
              <a:rPr lang="en-US" sz="2400" dirty="0">
                <a:solidFill>
                  <a:schemeClr val="bg1"/>
                </a:solidFill>
              </a:rPr>
              <a:t>Review every line of code by ensuring that all code is written by programmers </a:t>
            </a:r>
            <a:r>
              <a:rPr lang="en-US" sz="2400" dirty="0" smtClean="0">
                <a:solidFill>
                  <a:schemeClr val="bg1"/>
                </a:solidFill>
              </a:rPr>
              <a:t/>
            </a:r>
            <a:br>
              <a:rPr lang="en-US" sz="2400" dirty="0" smtClean="0">
                <a:solidFill>
                  <a:schemeClr val="bg1"/>
                </a:solidFill>
              </a:rPr>
            </a:br>
            <a:r>
              <a:rPr lang="en-US" sz="2400" dirty="0" smtClean="0">
                <a:solidFill>
                  <a:schemeClr val="bg1"/>
                </a:solidFill>
              </a:rPr>
              <a:t>working </a:t>
            </a:r>
            <a:r>
              <a:rPr lang="en-US" sz="2400" dirty="0">
                <a:solidFill>
                  <a:schemeClr val="bg1"/>
                </a:solidFill>
              </a:rPr>
              <a:t>in </a:t>
            </a:r>
            <a:r>
              <a:rPr lang="en-US" sz="2400" dirty="0" smtClean="0">
                <a:solidFill>
                  <a:schemeClr val="bg1"/>
                </a:solidFill>
              </a:rPr>
              <a:t>pairs</a:t>
            </a:r>
            <a:endParaRPr lang="fr-FR" sz="2400" dirty="0">
              <a:solidFill>
                <a:schemeClr val="bg1"/>
              </a:solidFill>
            </a:endParaRPr>
          </a:p>
          <a:p>
            <a:pPr marL="514350" lvl="1" indent="-342900">
              <a:lnSpc>
                <a:spcPct val="150000"/>
              </a:lnSpc>
              <a:buFont typeface="Wingdings"/>
              <a:buChar char="ü"/>
            </a:pPr>
            <a:r>
              <a:rPr lang="fr-FR" sz="2400" dirty="0" err="1">
                <a:solidFill>
                  <a:srgbClr val="C00000"/>
                </a:solidFill>
              </a:rPr>
              <a:t>Integration</a:t>
            </a:r>
            <a:r>
              <a:rPr lang="fr-FR" sz="2400" dirty="0">
                <a:solidFill>
                  <a:srgbClr val="C00000"/>
                </a:solidFill>
              </a:rPr>
              <a:t> </a:t>
            </a:r>
            <a:r>
              <a:rPr lang="fr-FR" sz="2400" dirty="0" err="1">
                <a:solidFill>
                  <a:srgbClr val="C00000"/>
                </a:solidFill>
              </a:rPr>
              <a:t>is</a:t>
            </a:r>
            <a:r>
              <a:rPr lang="fr-FR" sz="2400" dirty="0">
                <a:solidFill>
                  <a:srgbClr val="C00000"/>
                </a:solidFill>
              </a:rPr>
              <a:t> Good</a:t>
            </a:r>
            <a:r>
              <a:rPr lang="fr-FR" sz="2400" dirty="0">
                <a:solidFill>
                  <a:srgbClr val="C00000"/>
                </a:solidFill>
                <a:cs typeface="Calibri"/>
              </a:rPr>
              <a:t> </a:t>
            </a:r>
          </a:p>
          <a:p>
            <a:pPr marL="971550" lvl="2" indent="-342900">
              <a:lnSpc>
                <a:spcPct val="150000"/>
              </a:lnSpc>
              <a:buFont typeface="Wingdings" panose="05000000000000000000" pitchFamily="2" charset="2"/>
              <a:buChar char="Ø"/>
            </a:pPr>
            <a:r>
              <a:rPr lang="en-US" sz="2400" dirty="0">
                <a:solidFill>
                  <a:schemeClr val="bg1"/>
                </a:solidFill>
              </a:rPr>
              <a:t>Integrate as often as possible </a:t>
            </a:r>
            <a:endParaRPr lang="en-US" sz="2400" dirty="0" smtClean="0">
              <a:solidFill>
                <a:schemeClr val="bg1"/>
              </a:solidFill>
            </a:endParaRPr>
          </a:p>
          <a:p>
            <a:pPr marL="971550" lvl="2" indent="-342900">
              <a:lnSpc>
                <a:spcPct val="150000"/>
              </a:lnSpc>
              <a:buFont typeface="Wingdings" panose="05000000000000000000" pitchFamily="2" charset="2"/>
              <a:buChar char="Ø"/>
            </a:pPr>
            <a:r>
              <a:rPr lang="en-US" sz="2400" dirty="0" smtClean="0">
                <a:solidFill>
                  <a:schemeClr val="bg1"/>
                </a:solidFill>
              </a:rPr>
              <a:t>Use </a:t>
            </a:r>
            <a:r>
              <a:rPr lang="en-US" sz="2400" dirty="0">
                <a:solidFill>
                  <a:schemeClr val="bg1"/>
                </a:solidFill>
              </a:rPr>
              <a:t>tests to identify regressions</a:t>
            </a:r>
            <a:endParaRPr lang="fr-FR" sz="2400" dirty="0">
              <a:solidFill>
                <a:schemeClr val="bg1"/>
              </a:solidFill>
            </a:endParaRPr>
          </a:p>
          <a:p>
            <a:pPr marL="514350" lvl="1" indent="-342900">
              <a:lnSpc>
                <a:spcPct val="150000"/>
              </a:lnSpc>
              <a:buFont typeface="Wingdings"/>
              <a:buChar char="ü"/>
            </a:pPr>
            <a:r>
              <a:rPr lang="fr-FR" sz="2400" dirty="0">
                <a:solidFill>
                  <a:srgbClr val="C00000"/>
                </a:solidFill>
              </a:rPr>
              <a:t>Pair </a:t>
            </a:r>
            <a:r>
              <a:rPr lang="fr-FR" sz="2400" dirty="0" err="1">
                <a:solidFill>
                  <a:srgbClr val="C00000"/>
                </a:solidFill>
              </a:rPr>
              <a:t>programming</a:t>
            </a:r>
            <a:r>
              <a:rPr lang="fr-FR" sz="2400" dirty="0">
                <a:solidFill>
                  <a:srgbClr val="C00000"/>
                </a:solidFill>
              </a:rPr>
              <a:t>  </a:t>
            </a:r>
            <a:endParaRPr lang="fr-FR" sz="2400" dirty="0">
              <a:solidFill>
                <a:srgbClr val="C00000"/>
              </a:solidFill>
              <a:cs typeface="Calibri"/>
            </a:endParaRPr>
          </a:p>
          <a:p>
            <a:pPr marL="514350" lvl="1" indent="-342900">
              <a:lnSpc>
                <a:spcPct val="150000"/>
              </a:lnSpc>
              <a:buFont typeface="Wingdings"/>
              <a:buChar char="ü"/>
            </a:pPr>
            <a:r>
              <a:rPr lang="fr-FR" sz="2400" dirty="0">
                <a:solidFill>
                  <a:srgbClr val="C00000"/>
                </a:solidFill>
              </a:rPr>
              <a:t>Planning </a:t>
            </a:r>
            <a:r>
              <a:rPr lang="fr-FR" sz="2400" dirty="0" err="1">
                <a:solidFill>
                  <a:srgbClr val="C00000"/>
                </a:solidFill>
              </a:rPr>
              <a:t>game</a:t>
            </a:r>
            <a:r>
              <a:rPr lang="fr-FR" sz="2000" dirty="0">
                <a:solidFill>
                  <a:srgbClr val="000000"/>
                </a:solidFill>
              </a:rPr>
              <a:t> </a:t>
            </a:r>
            <a:endParaRPr lang="en-US" sz="2000" dirty="0">
              <a:solidFill>
                <a:srgbClr val="000000"/>
              </a:solidFill>
            </a:endParaRPr>
          </a:p>
          <a:p>
            <a:pPr marL="1028700" lvl="2" indent="-457200">
              <a:lnSpc>
                <a:spcPct val="150000"/>
              </a:lnSpc>
              <a:buFont typeface="Wingdings"/>
              <a:buChar char="Ø"/>
            </a:pPr>
            <a:r>
              <a:rPr lang="en-US" sz="2400" dirty="0">
                <a:solidFill>
                  <a:schemeClr val="bg1"/>
                </a:solidFill>
              </a:rPr>
              <a:t>The planning game is used to guide a product through to its </a:t>
            </a:r>
            <a:r>
              <a:rPr lang="en-US" sz="2400" dirty="0" smtClean="0">
                <a:solidFill>
                  <a:schemeClr val="bg1"/>
                </a:solidFill>
              </a:rPr>
              <a:t>delivery</a:t>
            </a:r>
            <a:endParaRPr lang="en-US" sz="2400" dirty="0">
              <a:solidFill>
                <a:schemeClr val="bg1"/>
              </a:solidFill>
            </a:endParaRPr>
          </a:p>
          <a:p>
            <a:pPr marL="514350" lvl="1" indent="-342900">
              <a:lnSpc>
                <a:spcPct val="150000"/>
              </a:lnSpc>
              <a:buFont typeface="Wingdings"/>
              <a:buChar char="ü"/>
            </a:pPr>
            <a:endParaRPr lang="fr-FR" sz="2400" dirty="0">
              <a:solidFill>
                <a:srgbClr val="C00000"/>
              </a:solidFill>
              <a:cs typeface="Calibri"/>
            </a:endParaRPr>
          </a:p>
          <a:p>
            <a:pPr marL="628650" lvl="2">
              <a:lnSpc>
                <a:spcPct val="150000"/>
              </a:lnSpc>
            </a:pPr>
            <a:endParaRPr lang="fr-FR" dirty="0">
              <a:solidFill>
                <a:srgbClr val="C00000"/>
              </a:solidFill>
              <a:cs typeface="Calibri"/>
            </a:endParaRPr>
          </a:p>
        </p:txBody>
      </p:sp>
      <p:pic>
        <p:nvPicPr>
          <p:cNvPr id="11" name="Picture 4" descr="D:\school\SE\pair.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93075" y="2528458"/>
            <a:ext cx="2286000" cy="1819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621335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9D50F0DC-F7AC-4522-A1CB-F1B1DFD9B235}"/>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flipV="1">
            <a:off x="252662" y="236839"/>
            <a:ext cx="11677351" cy="959542"/>
          </a:xfrm>
          <a:prstGeom prst="rect">
            <a:avLst/>
          </a:prstGeom>
        </p:spPr>
      </p:pic>
      <p:sp>
        <p:nvSpPr>
          <p:cNvPr id="22" name="Content Placeholder 17">
            <a:extLst>
              <a:ext uri="{FF2B5EF4-FFF2-40B4-BE49-F238E27FC236}">
                <a16:creationId xmlns:a16="http://schemas.microsoft.com/office/drawing/2014/main" xmlns="" id="{67B06D91-43B8-4047-A713-BC318ED749BB}"/>
              </a:ext>
            </a:extLst>
          </p:cNvPr>
          <p:cNvSpPr txBox="1">
            <a:spLocks/>
          </p:cNvSpPr>
          <p:nvPr/>
        </p:nvSpPr>
        <p:spPr>
          <a:xfrm>
            <a:off x="1066040" y="1958189"/>
            <a:ext cx="2486328" cy="913994"/>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fr-FR" sz="2000" b="1" dirty="0"/>
          </a:p>
        </p:txBody>
      </p:sp>
      <p:sp>
        <p:nvSpPr>
          <p:cNvPr id="30" name="Content Placeholder 17">
            <a:extLst>
              <a:ext uri="{FF2B5EF4-FFF2-40B4-BE49-F238E27FC236}">
                <a16:creationId xmlns:a16="http://schemas.microsoft.com/office/drawing/2014/main" xmlns="" id="{A6615E4D-F313-45C7-B505-52FAA1C73E41}"/>
              </a:ext>
            </a:extLst>
          </p:cNvPr>
          <p:cNvSpPr txBox="1">
            <a:spLocks/>
          </p:cNvSpPr>
          <p:nvPr/>
        </p:nvSpPr>
        <p:spPr>
          <a:xfrm>
            <a:off x="1078205" y="3460263"/>
            <a:ext cx="2784602" cy="1110671"/>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fr-FR" sz="2000" b="1" dirty="0"/>
          </a:p>
        </p:txBody>
      </p:sp>
      <p:sp>
        <p:nvSpPr>
          <p:cNvPr id="31" name="Content Placeholder 17">
            <a:extLst>
              <a:ext uri="{FF2B5EF4-FFF2-40B4-BE49-F238E27FC236}">
                <a16:creationId xmlns:a16="http://schemas.microsoft.com/office/drawing/2014/main" xmlns="" id="{28470836-B54E-41ED-B862-8A50F8579698}"/>
              </a:ext>
            </a:extLst>
          </p:cNvPr>
          <p:cNvSpPr txBox="1">
            <a:spLocks/>
          </p:cNvSpPr>
          <p:nvPr/>
        </p:nvSpPr>
        <p:spPr>
          <a:xfrm>
            <a:off x="1078205" y="1955226"/>
            <a:ext cx="10393359" cy="1110671"/>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2000" b="1" dirty="0"/>
          </a:p>
        </p:txBody>
      </p:sp>
      <p:sp>
        <p:nvSpPr>
          <p:cNvPr id="34" name="Content Placeholder 17">
            <a:extLst>
              <a:ext uri="{FF2B5EF4-FFF2-40B4-BE49-F238E27FC236}">
                <a16:creationId xmlns:a16="http://schemas.microsoft.com/office/drawing/2014/main" xmlns="" id="{2C851789-7A4F-4F00-96C8-FD3C3DDF5A6F}"/>
              </a:ext>
            </a:extLst>
          </p:cNvPr>
          <p:cNvSpPr txBox="1">
            <a:spLocks/>
          </p:cNvSpPr>
          <p:nvPr/>
        </p:nvSpPr>
        <p:spPr>
          <a:xfrm>
            <a:off x="1078205" y="3516131"/>
            <a:ext cx="9944860" cy="388850"/>
          </a:xfrm>
          <a:prstGeom prst="rect">
            <a:avLst/>
          </a:prstGeom>
        </p:spPr>
        <p:txBody>
          <a:bodyPr vert="horz" lIns="91440" tIns="45720" rIns="91440" bIns="45720" rtlCol="0">
            <a:no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fr-FR" sz="2000" b="1" dirty="0"/>
          </a:p>
        </p:txBody>
      </p:sp>
      <p:sp>
        <p:nvSpPr>
          <p:cNvPr id="13" name="Star: 8 Points 12">
            <a:extLst>
              <a:ext uri="{FF2B5EF4-FFF2-40B4-BE49-F238E27FC236}">
                <a16:creationId xmlns:a16="http://schemas.microsoft.com/office/drawing/2014/main" xmlns="" id="{2B97C451-3D52-478A-B852-D29BBEFD5E09}"/>
              </a:ext>
            </a:extLst>
          </p:cNvPr>
          <p:cNvSpPr/>
          <p:nvPr/>
        </p:nvSpPr>
        <p:spPr>
          <a:xfrm>
            <a:off x="261985" y="5957382"/>
            <a:ext cx="829395" cy="558170"/>
          </a:xfrm>
          <a:prstGeom prst="star8">
            <a:avLst/>
          </a:prstGeom>
          <a:noFill/>
          <a:ln>
            <a:solidFill>
              <a:srgbClr val="3B91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fld id="{81E620E6-C527-4187-9F01-69E77E2ED396}" type="slidenum">
              <a:rPr lang="fr-FR" smtClean="0">
                <a:solidFill>
                  <a:schemeClr val="bg1"/>
                </a:solidFill>
              </a:rPr>
              <a:t>13</a:t>
            </a:fld>
            <a:endParaRPr lang="fr-FR" dirty="0">
              <a:solidFill>
                <a:schemeClr val="bg1"/>
              </a:solidFill>
            </a:endParaRPr>
          </a:p>
        </p:txBody>
      </p:sp>
      <p:sp>
        <p:nvSpPr>
          <p:cNvPr id="12" name="Title 1">
            <a:extLst>
              <a:ext uri="{FF2B5EF4-FFF2-40B4-BE49-F238E27FC236}">
                <a16:creationId xmlns="" xmlns:a16="http://schemas.microsoft.com/office/drawing/2014/main" id="{FCB71FD8-2621-4B97-8094-F576A64BD269}"/>
              </a:ext>
            </a:extLst>
          </p:cNvPr>
          <p:cNvSpPr>
            <a:spLocks noGrp="1"/>
          </p:cNvSpPr>
          <p:nvPr>
            <p:ph type="title"/>
          </p:nvPr>
        </p:nvSpPr>
        <p:spPr>
          <a:xfrm>
            <a:off x="676682" y="524346"/>
            <a:ext cx="8876643" cy="579479"/>
          </a:xfrm>
        </p:spPr>
        <p:txBody>
          <a:bodyPr>
            <a:normAutofit/>
          </a:bodyPr>
          <a:lstStyle/>
          <a:p>
            <a:r>
              <a:rPr lang="fr-FR" sz="2500" b="1" dirty="0"/>
              <a:t>Values of XP</a:t>
            </a:r>
          </a:p>
        </p:txBody>
      </p:sp>
      <p:sp>
        <p:nvSpPr>
          <p:cNvPr id="14" name="ZoneTexte 13">
            <a:extLst>
              <a:ext uri="{FF2B5EF4-FFF2-40B4-BE49-F238E27FC236}">
                <a16:creationId xmlns="" xmlns:a16="http://schemas.microsoft.com/office/drawing/2014/main" id="{E7C92395-0B01-410C-B68B-18F1B58D6017}"/>
              </a:ext>
            </a:extLst>
          </p:cNvPr>
          <p:cNvSpPr txBox="1"/>
          <p:nvPr/>
        </p:nvSpPr>
        <p:spPr>
          <a:xfrm>
            <a:off x="185180" y="1530972"/>
            <a:ext cx="12179407" cy="3970318"/>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514350" lvl="1" indent="-342900">
              <a:lnSpc>
                <a:spcPct val="150000"/>
              </a:lnSpc>
              <a:buFont typeface="Wingdings"/>
              <a:buChar char="ü"/>
            </a:pPr>
            <a:r>
              <a:rPr lang="fr-FR" sz="2400" b="1" dirty="0" err="1">
                <a:solidFill>
                  <a:srgbClr val="C00000"/>
                </a:solidFill>
              </a:rPr>
              <a:t>Simplicity</a:t>
            </a:r>
            <a:r>
              <a:rPr lang="fr-FR" sz="2400" b="1" dirty="0">
                <a:solidFill>
                  <a:srgbClr val="C00000"/>
                </a:solidFill>
              </a:rPr>
              <a:t> : </a:t>
            </a:r>
            <a:r>
              <a:rPr lang="en-US" sz="2400" dirty="0"/>
              <a:t> </a:t>
            </a:r>
            <a:r>
              <a:rPr lang="en-US" sz="2400" dirty="0" smtClean="0">
                <a:solidFill>
                  <a:schemeClr val="bg1"/>
                </a:solidFill>
              </a:rPr>
              <a:t>Do </a:t>
            </a:r>
            <a:r>
              <a:rPr lang="en-US" sz="2400" dirty="0">
                <a:solidFill>
                  <a:schemeClr val="bg1"/>
                </a:solidFill>
              </a:rPr>
              <a:t>what is needed and asked for, but no more </a:t>
            </a:r>
            <a:endParaRPr lang="fr-FR" sz="2400" b="1" dirty="0">
              <a:solidFill>
                <a:schemeClr val="bg1"/>
              </a:solidFill>
            </a:endParaRPr>
          </a:p>
          <a:p>
            <a:pPr marL="514350" lvl="1" indent="-342900">
              <a:lnSpc>
                <a:spcPct val="150000"/>
              </a:lnSpc>
              <a:buFont typeface="Wingdings"/>
              <a:buChar char="ü"/>
            </a:pPr>
            <a:r>
              <a:rPr lang="fr-FR" sz="2400" b="1" dirty="0">
                <a:solidFill>
                  <a:srgbClr val="C00000"/>
                </a:solidFill>
              </a:rPr>
              <a:t>Communication : </a:t>
            </a:r>
            <a:r>
              <a:rPr lang="en-US" sz="2400" dirty="0">
                <a:solidFill>
                  <a:schemeClr val="bg1"/>
                </a:solidFill>
              </a:rPr>
              <a:t>Everyone is part of the team and we communicate face to face daily</a:t>
            </a:r>
            <a:endParaRPr lang="fr-FR" sz="2400" b="1" dirty="0">
              <a:solidFill>
                <a:schemeClr val="bg1"/>
              </a:solidFill>
            </a:endParaRPr>
          </a:p>
          <a:p>
            <a:pPr marL="514350" lvl="1" indent="-342900">
              <a:lnSpc>
                <a:spcPct val="150000"/>
              </a:lnSpc>
              <a:buFont typeface="Wingdings"/>
              <a:buChar char="ü"/>
            </a:pPr>
            <a:r>
              <a:rPr lang="fr-FR" sz="2400" b="1" dirty="0">
                <a:solidFill>
                  <a:srgbClr val="C00000"/>
                </a:solidFill>
              </a:rPr>
              <a:t>Feedback : </a:t>
            </a:r>
            <a:r>
              <a:rPr lang="en-US" sz="2400" dirty="0">
                <a:solidFill>
                  <a:schemeClr val="bg1"/>
                </a:solidFill>
              </a:rPr>
              <a:t>We demonstrate our software early and often then listen carefully </a:t>
            </a:r>
            <a:r>
              <a:rPr lang="en-US" sz="2400" dirty="0" smtClean="0">
                <a:solidFill>
                  <a:schemeClr val="bg1"/>
                </a:solidFill>
              </a:rPr>
              <a:t/>
            </a:r>
            <a:br>
              <a:rPr lang="en-US" sz="2400" dirty="0" smtClean="0">
                <a:solidFill>
                  <a:schemeClr val="bg1"/>
                </a:solidFill>
              </a:rPr>
            </a:br>
            <a:r>
              <a:rPr lang="en-US" sz="2400" dirty="0" smtClean="0">
                <a:solidFill>
                  <a:schemeClr val="bg1"/>
                </a:solidFill>
              </a:rPr>
              <a:t>and </a:t>
            </a:r>
            <a:r>
              <a:rPr lang="en-US" sz="2400" dirty="0">
                <a:solidFill>
                  <a:schemeClr val="bg1"/>
                </a:solidFill>
              </a:rPr>
              <a:t>make any changes needed.</a:t>
            </a:r>
            <a:endParaRPr lang="fr-FR" sz="2400" b="1" dirty="0">
              <a:solidFill>
                <a:schemeClr val="bg1"/>
              </a:solidFill>
            </a:endParaRPr>
          </a:p>
          <a:p>
            <a:pPr marL="514350" lvl="1" indent="-342900">
              <a:lnSpc>
                <a:spcPct val="150000"/>
              </a:lnSpc>
              <a:buFont typeface="Wingdings"/>
              <a:buChar char="ü"/>
            </a:pPr>
            <a:r>
              <a:rPr lang="fr-FR" sz="2400" b="1" dirty="0">
                <a:solidFill>
                  <a:srgbClr val="C00000"/>
                </a:solidFill>
                <a:cs typeface="Calibri"/>
              </a:rPr>
              <a:t>Respect : </a:t>
            </a:r>
            <a:r>
              <a:rPr lang="en-US" sz="2400" dirty="0">
                <a:solidFill>
                  <a:schemeClr val="bg1"/>
                </a:solidFill>
              </a:rPr>
              <a:t>Everyone gives and feels the respect they deserve as a valued team member.</a:t>
            </a:r>
            <a:endParaRPr lang="fr-FR" sz="2400" b="1" dirty="0">
              <a:solidFill>
                <a:schemeClr val="bg1"/>
              </a:solidFill>
              <a:cs typeface="Calibri"/>
            </a:endParaRPr>
          </a:p>
          <a:p>
            <a:pPr marL="514350" lvl="1" indent="-342900">
              <a:lnSpc>
                <a:spcPct val="150000"/>
              </a:lnSpc>
              <a:buFont typeface="Wingdings"/>
              <a:buChar char="ü"/>
            </a:pPr>
            <a:r>
              <a:rPr lang="fr-FR" sz="2400" b="1" dirty="0">
                <a:solidFill>
                  <a:srgbClr val="C00000"/>
                </a:solidFill>
                <a:cs typeface="Calibri"/>
              </a:rPr>
              <a:t>Courage : </a:t>
            </a:r>
            <a:r>
              <a:rPr lang="en-US" sz="2400" dirty="0">
                <a:solidFill>
                  <a:schemeClr val="bg1"/>
                </a:solidFill>
              </a:rPr>
              <a:t>Developers should have the courage to take fast decisions due to collective ownership and to tell the truth about the effort needed to complete tasks.</a:t>
            </a:r>
            <a:endParaRPr lang="fr-FR" sz="2400" dirty="0">
              <a:solidFill>
                <a:schemeClr val="bg1"/>
              </a:solidFill>
              <a:cs typeface="Calibri"/>
            </a:endParaRPr>
          </a:p>
        </p:txBody>
      </p:sp>
    </p:spTree>
    <p:extLst>
      <p:ext uri="{BB962C8B-B14F-4D97-AF65-F5344CB8AC3E}">
        <p14:creationId xmlns:p14="http://schemas.microsoft.com/office/powerpoint/2010/main" val="391265574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 xmlns:a16="http://schemas.microsoft.com/office/drawing/2014/main" id="{A9DFCAFD-3DDC-4C07-B660-831B77F42E9B}"/>
              </a:ext>
            </a:extLst>
          </p:cNvPr>
          <p:cNvSpPr/>
          <p:nvPr/>
        </p:nvSpPr>
        <p:spPr>
          <a:xfrm>
            <a:off x="213755" y="211741"/>
            <a:ext cx="11716259" cy="642729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8" name="Picture 7">
            <a:extLst>
              <a:ext uri="{FF2B5EF4-FFF2-40B4-BE49-F238E27FC236}">
                <a16:creationId xmlns="" xmlns:a16="http://schemas.microsoft.com/office/drawing/2014/main" id="{434BCB50-AB93-46E3-934D-18B0C2AAE872}"/>
              </a:ext>
            </a:extLst>
          </p:cNvPr>
          <p:cNvPicPr>
            <a:picLocks noChangeAspect="1"/>
          </p:cNvPicPr>
          <p:nvPr/>
        </p:nvPicPr>
        <p:blipFill>
          <a:blip r:embed="rId3">
            <a:alphaModFix amt="5000"/>
            <a:extLst>
              <a:ext uri="{28A0092B-C50C-407E-A947-70E740481C1C}">
                <a14:useLocalDpi xmlns:a14="http://schemas.microsoft.com/office/drawing/2010/main" val="0"/>
              </a:ext>
            </a:extLst>
          </a:blip>
          <a:stretch>
            <a:fillRect/>
          </a:stretch>
        </p:blipFill>
        <p:spPr>
          <a:xfrm>
            <a:off x="1505849" y="305159"/>
            <a:ext cx="8597734" cy="6247682"/>
          </a:xfrm>
          <a:prstGeom prst="rect">
            <a:avLst/>
          </a:prstGeom>
          <a:ln>
            <a:noFill/>
          </a:ln>
          <a:effectLst>
            <a:outerShdw blurRad="190500" algn="tl" rotWithShape="0">
              <a:srgbClr val="000000">
                <a:alpha val="70000"/>
              </a:srgbClr>
            </a:outerShdw>
          </a:effectLst>
        </p:spPr>
      </p:pic>
      <p:sp>
        <p:nvSpPr>
          <p:cNvPr id="10" name="Rectangle 9">
            <a:extLst>
              <a:ext uri="{FF2B5EF4-FFF2-40B4-BE49-F238E27FC236}">
                <a16:creationId xmlns="" xmlns:a16="http://schemas.microsoft.com/office/drawing/2014/main" id="{F7F5F13E-ABA1-4279-A4B1-8EDDFAD46A87}"/>
              </a:ext>
            </a:extLst>
          </p:cNvPr>
          <p:cNvSpPr/>
          <p:nvPr/>
        </p:nvSpPr>
        <p:spPr>
          <a:xfrm>
            <a:off x="1635137" y="2712492"/>
            <a:ext cx="9199249" cy="1107996"/>
          </a:xfrm>
          <a:prstGeom prst="rect">
            <a:avLst/>
          </a:prstGeom>
          <a:noFill/>
        </p:spPr>
        <p:txBody>
          <a:bodyPr wrap="none" lIns="91440" tIns="45720" rIns="91440" bIns="45720">
            <a:spAutoFit/>
          </a:bodyPr>
          <a:lstStyle/>
          <a:p>
            <a:pPr algn="ctr"/>
            <a:r>
              <a:rPr lang="en-US" sz="6600" b="1" spc="50" dirty="0">
                <a:ln w="9525" cmpd="sng">
                  <a:solidFill>
                    <a:schemeClr val="bg1"/>
                  </a:solidFill>
                  <a:prstDash val="solid"/>
                </a:ln>
                <a:solidFill>
                  <a:srgbClr val="257EC5"/>
                </a:solidFill>
                <a:effectLst>
                  <a:glow rad="38100">
                    <a:schemeClr val="accent1">
                      <a:alpha val="40000"/>
                    </a:schemeClr>
                  </a:glow>
                </a:effectLst>
              </a:rPr>
              <a:t>What Is Modern Testing ?</a:t>
            </a:r>
            <a:endParaRPr lang="en-US" sz="6600" b="1" cap="none" spc="50" dirty="0">
              <a:ln w="9525" cmpd="sng">
                <a:solidFill>
                  <a:schemeClr val="bg1"/>
                </a:solidFill>
                <a:prstDash val="solid"/>
              </a:ln>
              <a:solidFill>
                <a:srgbClr val="257EC5"/>
              </a:solidFill>
              <a:effectLst>
                <a:glow rad="38100">
                  <a:schemeClr val="accent1">
                    <a:alpha val="40000"/>
                  </a:schemeClr>
                </a:glow>
              </a:effectLst>
            </a:endParaRPr>
          </a:p>
        </p:txBody>
      </p:sp>
      <p:sp>
        <p:nvSpPr>
          <p:cNvPr id="5" name="Star: 8 Points 4">
            <a:extLst>
              <a:ext uri="{FF2B5EF4-FFF2-40B4-BE49-F238E27FC236}">
                <a16:creationId xmlns="" xmlns:a16="http://schemas.microsoft.com/office/drawing/2014/main" id="{C695CE9E-008F-4C57-A3D4-8AF96E8295AC}"/>
              </a:ext>
            </a:extLst>
          </p:cNvPr>
          <p:cNvSpPr/>
          <p:nvPr/>
        </p:nvSpPr>
        <p:spPr>
          <a:xfrm>
            <a:off x="261985" y="5957382"/>
            <a:ext cx="829395" cy="558170"/>
          </a:xfrm>
          <a:prstGeom prst="star8">
            <a:avLst/>
          </a:prstGeom>
          <a:noFill/>
          <a:ln>
            <a:solidFill>
              <a:srgbClr val="3B91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fld id="{81E620E6-C527-4187-9F01-69E77E2ED396}" type="slidenum">
              <a:rPr lang="fr-FR" smtClean="0">
                <a:solidFill>
                  <a:schemeClr val="bg1"/>
                </a:solidFill>
              </a:rPr>
              <a:t>14</a:t>
            </a:fld>
            <a:endParaRPr lang="fr-FR" dirty="0">
              <a:solidFill>
                <a:schemeClr val="bg1"/>
              </a:solidFill>
            </a:endParaRPr>
          </a:p>
        </p:txBody>
      </p:sp>
    </p:spTree>
    <p:extLst>
      <p:ext uri="{BB962C8B-B14F-4D97-AF65-F5344CB8AC3E}">
        <p14:creationId xmlns:p14="http://schemas.microsoft.com/office/powerpoint/2010/main" val="33638700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 xmlns:a16="http://schemas.microsoft.com/office/drawing/2014/main" id="{AB4ADD41-31CC-4AC8-BA52-66037F734952}"/>
              </a:ext>
            </a:extLst>
          </p:cNvPr>
          <p:cNvSpPr/>
          <p:nvPr/>
        </p:nvSpPr>
        <p:spPr>
          <a:xfrm>
            <a:off x="213756" y="222892"/>
            <a:ext cx="11709070" cy="642729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7" name="Picture 6">
            <a:extLst>
              <a:ext uri="{FF2B5EF4-FFF2-40B4-BE49-F238E27FC236}">
                <a16:creationId xmlns="" xmlns:a16="http://schemas.microsoft.com/office/drawing/2014/main" id="{F7C3AC9E-07EB-4C79-AE4A-751CA025FDBD}"/>
              </a:ext>
            </a:extLst>
          </p:cNvPr>
          <p:cNvPicPr>
            <a:picLocks noChangeAspect="1"/>
          </p:cNvPicPr>
          <p:nvPr/>
        </p:nvPicPr>
        <p:blipFill>
          <a:blip r:embed="rId3">
            <a:alphaModFix amt="5000"/>
            <a:extLst>
              <a:ext uri="{28A0092B-C50C-407E-A947-70E740481C1C}">
                <a14:useLocalDpi xmlns:a14="http://schemas.microsoft.com/office/drawing/2010/main" val="0"/>
              </a:ext>
            </a:extLst>
          </a:blip>
          <a:stretch>
            <a:fillRect/>
          </a:stretch>
        </p:blipFill>
        <p:spPr>
          <a:xfrm>
            <a:off x="1505849" y="305159"/>
            <a:ext cx="8597734" cy="6247682"/>
          </a:xfrm>
          <a:prstGeom prst="rect">
            <a:avLst/>
          </a:prstGeom>
          <a:ln>
            <a:noFill/>
          </a:ln>
          <a:effectLst>
            <a:outerShdw blurRad="190500" algn="tl" rotWithShape="0">
              <a:srgbClr val="000000">
                <a:alpha val="70000"/>
              </a:srgbClr>
            </a:outerShdw>
          </a:effectLst>
        </p:spPr>
      </p:pic>
      <p:sp>
        <p:nvSpPr>
          <p:cNvPr id="4" name="Rectangle 3">
            <a:extLst>
              <a:ext uri="{FF2B5EF4-FFF2-40B4-BE49-F238E27FC236}">
                <a16:creationId xmlns="" xmlns:a16="http://schemas.microsoft.com/office/drawing/2014/main" id="{CB812377-ABA1-420B-9F00-4B3A5D5C341D}"/>
              </a:ext>
            </a:extLst>
          </p:cNvPr>
          <p:cNvSpPr/>
          <p:nvPr/>
        </p:nvSpPr>
        <p:spPr>
          <a:xfrm>
            <a:off x="773871" y="2104903"/>
            <a:ext cx="9934234" cy="2308324"/>
          </a:xfrm>
          <a:prstGeom prst="rect">
            <a:avLst/>
          </a:prstGeom>
        </p:spPr>
        <p:txBody>
          <a:bodyPr wrap="square">
            <a:spAutoFit/>
          </a:bodyPr>
          <a:lstStyle/>
          <a:p>
            <a:pPr algn="ctr"/>
            <a:r>
              <a:rPr lang="en" sz="4800" dirty="0">
                <a:solidFill>
                  <a:schemeClr val="bg1"/>
                </a:solidFill>
              </a:rPr>
              <a:t>Modern Testing is the Antidote for “Traditional” </a:t>
            </a:r>
          </a:p>
          <a:p>
            <a:pPr algn="ctr"/>
            <a:r>
              <a:rPr lang="en" sz="4800" dirty="0">
                <a:solidFill>
                  <a:schemeClr val="bg1"/>
                </a:solidFill>
              </a:rPr>
              <a:t>Testing Methods</a:t>
            </a:r>
            <a:endParaRPr lang="fr-FR" sz="4800" dirty="0">
              <a:solidFill>
                <a:schemeClr val="bg1"/>
              </a:solidFill>
            </a:endParaRPr>
          </a:p>
        </p:txBody>
      </p:sp>
      <p:sp>
        <p:nvSpPr>
          <p:cNvPr id="8" name="Star: 8 Points 7">
            <a:extLst>
              <a:ext uri="{FF2B5EF4-FFF2-40B4-BE49-F238E27FC236}">
                <a16:creationId xmlns="" xmlns:a16="http://schemas.microsoft.com/office/drawing/2014/main" id="{851FF0A1-582F-45C4-8DA6-585ADC2F091B}"/>
              </a:ext>
            </a:extLst>
          </p:cNvPr>
          <p:cNvSpPr/>
          <p:nvPr/>
        </p:nvSpPr>
        <p:spPr>
          <a:xfrm>
            <a:off x="261985" y="5957382"/>
            <a:ext cx="829395" cy="558170"/>
          </a:xfrm>
          <a:prstGeom prst="star8">
            <a:avLst/>
          </a:prstGeom>
          <a:noFill/>
          <a:ln>
            <a:solidFill>
              <a:srgbClr val="3B91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fld id="{81E620E6-C527-4187-9F01-69E77E2ED396}" type="slidenum">
              <a:rPr lang="fr-FR" smtClean="0">
                <a:solidFill>
                  <a:schemeClr val="bg1"/>
                </a:solidFill>
              </a:rPr>
              <a:t>15</a:t>
            </a:fld>
            <a:endParaRPr lang="fr-FR" dirty="0">
              <a:solidFill>
                <a:schemeClr val="bg1"/>
              </a:solidFill>
            </a:endParaRPr>
          </a:p>
        </p:txBody>
      </p:sp>
    </p:spTree>
    <p:extLst>
      <p:ext uri="{BB962C8B-B14F-4D97-AF65-F5344CB8AC3E}">
        <p14:creationId xmlns:p14="http://schemas.microsoft.com/office/powerpoint/2010/main" val="16100138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 xmlns:a16="http://schemas.microsoft.com/office/drawing/2014/main" id="{9D50F0DC-F7AC-4522-A1CB-F1B1DFD9B235}"/>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flipV="1">
            <a:off x="252662" y="236839"/>
            <a:ext cx="11677351" cy="959542"/>
          </a:xfrm>
          <a:prstGeom prst="rect">
            <a:avLst/>
          </a:prstGeom>
        </p:spPr>
      </p:pic>
      <p:pic>
        <p:nvPicPr>
          <p:cNvPr id="6" name="Picture 5">
            <a:extLst>
              <a:ext uri="{FF2B5EF4-FFF2-40B4-BE49-F238E27FC236}">
                <a16:creationId xmlns="" xmlns:a16="http://schemas.microsoft.com/office/drawing/2014/main" id="{4AA5F054-39E7-4F99-87B1-EED28EB08376}"/>
              </a:ext>
            </a:extLst>
          </p:cNvPr>
          <p:cNvPicPr>
            <a:picLocks noChangeAspect="1"/>
          </p:cNvPicPr>
          <p:nvPr/>
        </p:nvPicPr>
        <p:blipFill>
          <a:blip r:embed="rId4" cstate="print">
            <a:alphaModFix amt="35000"/>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938970" y="1918534"/>
            <a:ext cx="4367682" cy="4367682"/>
          </a:xfrm>
          <a:prstGeom prst="rect">
            <a:avLst/>
          </a:prstGeom>
        </p:spPr>
      </p:pic>
      <p:sp>
        <p:nvSpPr>
          <p:cNvPr id="2" name="Title 1"/>
          <p:cNvSpPr>
            <a:spLocks noGrp="1"/>
          </p:cNvSpPr>
          <p:nvPr>
            <p:ph type="title"/>
          </p:nvPr>
        </p:nvSpPr>
        <p:spPr/>
        <p:txBody>
          <a:bodyPr>
            <a:normAutofit/>
          </a:bodyPr>
          <a:lstStyle/>
          <a:p>
            <a:pPr defTabSz="457200"/>
            <a:r>
              <a:rPr lang="en-US" b="1" dirty="0"/>
              <a:t>Modern Testing Mission</a:t>
            </a:r>
          </a:p>
        </p:txBody>
      </p:sp>
      <p:sp>
        <p:nvSpPr>
          <p:cNvPr id="22" name="Content Placeholder 17">
            <a:extLst>
              <a:ext uri="{FF2B5EF4-FFF2-40B4-BE49-F238E27FC236}">
                <a16:creationId xmlns="" xmlns:a16="http://schemas.microsoft.com/office/drawing/2014/main" id="{67B06D91-43B8-4047-A713-BC318ED749BB}"/>
              </a:ext>
            </a:extLst>
          </p:cNvPr>
          <p:cNvSpPr txBox="1">
            <a:spLocks/>
          </p:cNvSpPr>
          <p:nvPr/>
        </p:nvSpPr>
        <p:spPr>
          <a:xfrm>
            <a:off x="1066040" y="1958189"/>
            <a:ext cx="2486328" cy="913994"/>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fr-FR" sz="2000" b="1" dirty="0"/>
          </a:p>
        </p:txBody>
      </p:sp>
      <p:sp>
        <p:nvSpPr>
          <p:cNvPr id="26" name="Content Placeholder 17">
            <a:extLst>
              <a:ext uri="{FF2B5EF4-FFF2-40B4-BE49-F238E27FC236}">
                <a16:creationId xmlns="" xmlns:a16="http://schemas.microsoft.com/office/drawing/2014/main" id="{A6AD16B0-46CD-4D57-9007-B15AB2C7BADB}"/>
              </a:ext>
            </a:extLst>
          </p:cNvPr>
          <p:cNvSpPr txBox="1">
            <a:spLocks/>
          </p:cNvSpPr>
          <p:nvPr/>
        </p:nvSpPr>
        <p:spPr>
          <a:xfrm>
            <a:off x="720436" y="3035515"/>
            <a:ext cx="10393358" cy="2133720"/>
          </a:xfrm>
          <a:prstGeom prst="rect">
            <a:avLst/>
          </a:prstGeom>
        </p:spPr>
        <p:txBody>
          <a:bodyPr vert="horz" lIns="91440" tIns="45720" rIns="91440" bIns="45720" rtlCol="0">
            <a:no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fr-FR" sz="5400" b="1" dirty="0" err="1">
                <a:solidFill>
                  <a:schemeClr val="bg1"/>
                </a:solidFill>
              </a:rPr>
              <a:t>Accelerate</a:t>
            </a:r>
            <a:r>
              <a:rPr lang="fr-FR" sz="5400" b="1" dirty="0">
                <a:solidFill>
                  <a:schemeClr val="bg1"/>
                </a:solidFill>
              </a:rPr>
              <a:t> the </a:t>
            </a:r>
            <a:r>
              <a:rPr lang="fr-FR" sz="5400" b="1" dirty="0" err="1">
                <a:solidFill>
                  <a:schemeClr val="bg1"/>
                </a:solidFill>
              </a:rPr>
              <a:t>Achievement</a:t>
            </a:r>
            <a:r>
              <a:rPr lang="fr-FR" sz="5400" b="1" dirty="0">
                <a:solidFill>
                  <a:schemeClr val="bg1"/>
                </a:solidFill>
              </a:rPr>
              <a:t> of</a:t>
            </a:r>
          </a:p>
          <a:p>
            <a:pPr marL="0" indent="0" algn="ctr">
              <a:buNone/>
            </a:pPr>
            <a:endParaRPr lang="fr-FR" sz="5400" b="1" dirty="0">
              <a:solidFill>
                <a:schemeClr val="bg1"/>
              </a:solidFill>
            </a:endParaRPr>
          </a:p>
          <a:p>
            <a:pPr marL="0" indent="0" algn="ctr">
              <a:buNone/>
            </a:pPr>
            <a:endParaRPr lang="fr-FR" sz="5400" b="1" dirty="0">
              <a:solidFill>
                <a:schemeClr val="bg1"/>
              </a:solidFill>
            </a:endParaRPr>
          </a:p>
          <a:p>
            <a:pPr marL="0" indent="0" algn="ctr">
              <a:buNone/>
            </a:pPr>
            <a:r>
              <a:rPr lang="fr-FR" sz="5400" b="1" dirty="0">
                <a:solidFill>
                  <a:schemeClr val="bg1"/>
                </a:solidFill>
              </a:rPr>
              <a:t> </a:t>
            </a:r>
            <a:r>
              <a:rPr lang="fr-FR" sz="5400" b="1" dirty="0" err="1">
                <a:solidFill>
                  <a:schemeClr val="bg1"/>
                </a:solidFill>
              </a:rPr>
              <a:t>Shippable</a:t>
            </a:r>
            <a:r>
              <a:rPr lang="fr-FR" sz="5400" b="1" dirty="0">
                <a:solidFill>
                  <a:schemeClr val="bg1"/>
                </a:solidFill>
              </a:rPr>
              <a:t> </a:t>
            </a:r>
            <a:r>
              <a:rPr lang="fr-FR" sz="5400" b="1" dirty="0" err="1">
                <a:solidFill>
                  <a:schemeClr val="bg1"/>
                </a:solidFill>
              </a:rPr>
              <a:t>Quality</a:t>
            </a:r>
            <a:endParaRPr lang="en-US" sz="5400" b="1" dirty="0">
              <a:solidFill>
                <a:schemeClr val="bg1"/>
              </a:solidFill>
            </a:endParaRPr>
          </a:p>
        </p:txBody>
      </p:sp>
      <p:sp>
        <p:nvSpPr>
          <p:cNvPr id="30" name="Content Placeholder 17">
            <a:extLst>
              <a:ext uri="{FF2B5EF4-FFF2-40B4-BE49-F238E27FC236}">
                <a16:creationId xmlns="" xmlns:a16="http://schemas.microsoft.com/office/drawing/2014/main" id="{A6615E4D-F313-45C7-B505-52FAA1C73E41}"/>
              </a:ext>
            </a:extLst>
          </p:cNvPr>
          <p:cNvSpPr txBox="1">
            <a:spLocks/>
          </p:cNvSpPr>
          <p:nvPr/>
        </p:nvSpPr>
        <p:spPr>
          <a:xfrm>
            <a:off x="1078205" y="3460263"/>
            <a:ext cx="2784602" cy="1110671"/>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fr-FR" sz="2000" b="1" dirty="0"/>
          </a:p>
        </p:txBody>
      </p:sp>
      <p:sp>
        <p:nvSpPr>
          <p:cNvPr id="31" name="Content Placeholder 17">
            <a:extLst>
              <a:ext uri="{FF2B5EF4-FFF2-40B4-BE49-F238E27FC236}">
                <a16:creationId xmlns="" xmlns:a16="http://schemas.microsoft.com/office/drawing/2014/main" id="{28470836-B54E-41ED-B862-8A50F8579698}"/>
              </a:ext>
            </a:extLst>
          </p:cNvPr>
          <p:cNvSpPr txBox="1">
            <a:spLocks/>
          </p:cNvSpPr>
          <p:nvPr/>
        </p:nvSpPr>
        <p:spPr>
          <a:xfrm>
            <a:off x="1078205" y="1955226"/>
            <a:ext cx="10393359" cy="1110671"/>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2000" b="1" dirty="0"/>
          </a:p>
        </p:txBody>
      </p:sp>
      <p:pic>
        <p:nvPicPr>
          <p:cNvPr id="10" name="Picture 9">
            <a:extLst>
              <a:ext uri="{FF2B5EF4-FFF2-40B4-BE49-F238E27FC236}">
                <a16:creationId xmlns="" xmlns:a16="http://schemas.microsoft.com/office/drawing/2014/main" id="{FDB6623E-E96B-435F-8D1F-6E8A4F48025D}"/>
              </a:ext>
            </a:extLst>
          </p:cNvPr>
          <p:cNvPicPr>
            <a:picLocks noChangeAspect="1"/>
          </p:cNvPicPr>
          <p:nvPr/>
        </p:nvPicPr>
        <p:blipFill>
          <a:blip r:embed="rId5" cstate="print">
            <a:alphaModFix amt="35000"/>
            <a:extLst>
              <a:ext uri="{28A0092B-C50C-407E-A947-70E740481C1C}">
                <a14:useLocalDpi xmlns:a14="http://schemas.microsoft.com/office/drawing/2010/main" val="0"/>
              </a:ext>
            </a:extLst>
          </a:blip>
          <a:stretch>
            <a:fillRect/>
          </a:stretch>
        </p:blipFill>
        <p:spPr>
          <a:xfrm>
            <a:off x="720435" y="3710556"/>
            <a:ext cx="1560579" cy="1560579"/>
          </a:xfrm>
          <a:prstGeom prst="rect">
            <a:avLst/>
          </a:prstGeom>
        </p:spPr>
      </p:pic>
      <p:pic>
        <p:nvPicPr>
          <p:cNvPr id="28" name="Picture 27">
            <a:extLst>
              <a:ext uri="{FF2B5EF4-FFF2-40B4-BE49-F238E27FC236}">
                <a16:creationId xmlns="" xmlns:a16="http://schemas.microsoft.com/office/drawing/2014/main" id="{5CBE401B-9E3F-4FBA-9870-1A87517AA4EB}"/>
              </a:ext>
            </a:extLst>
          </p:cNvPr>
          <p:cNvPicPr>
            <a:picLocks noChangeAspect="1"/>
          </p:cNvPicPr>
          <p:nvPr/>
        </p:nvPicPr>
        <p:blipFill>
          <a:blip r:embed="rId5" cstate="print">
            <a:alphaModFix amt="35000"/>
            <a:extLst>
              <a:ext uri="{28A0092B-C50C-407E-A947-70E740481C1C}">
                <a14:useLocalDpi xmlns:a14="http://schemas.microsoft.com/office/drawing/2010/main" val="0"/>
              </a:ext>
            </a:extLst>
          </a:blip>
          <a:stretch>
            <a:fillRect/>
          </a:stretch>
        </p:blipFill>
        <p:spPr>
          <a:xfrm>
            <a:off x="9815982" y="3678892"/>
            <a:ext cx="1560579" cy="1560579"/>
          </a:xfrm>
          <a:prstGeom prst="rect">
            <a:avLst/>
          </a:prstGeom>
        </p:spPr>
      </p:pic>
      <p:sp>
        <p:nvSpPr>
          <p:cNvPr id="34" name="Content Placeholder 17">
            <a:extLst>
              <a:ext uri="{FF2B5EF4-FFF2-40B4-BE49-F238E27FC236}">
                <a16:creationId xmlns="" xmlns:a16="http://schemas.microsoft.com/office/drawing/2014/main" id="{2C851789-7A4F-4F00-96C8-FD3C3DDF5A6F}"/>
              </a:ext>
            </a:extLst>
          </p:cNvPr>
          <p:cNvSpPr txBox="1">
            <a:spLocks/>
          </p:cNvSpPr>
          <p:nvPr/>
        </p:nvSpPr>
        <p:spPr>
          <a:xfrm>
            <a:off x="1078205" y="3516131"/>
            <a:ext cx="9944860" cy="388850"/>
          </a:xfrm>
          <a:prstGeom prst="rect">
            <a:avLst/>
          </a:prstGeom>
        </p:spPr>
        <p:txBody>
          <a:bodyPr vert="horz" lIns="91440" tIns="45720" rIns="91440" bIns="45720" rtlCol="0">
            <a:no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fr-FR" sz="2000" b="1" dirty="0"/>
          </a:p>
        </p:txBody>
      </p:sp>
      <p:sp>
        <p:nvSpPr>
          <p:cNvPr id="13" name="Star: 8 Points 12">
            <a:extLst>
              <a:ext uri="{FF2B5EF4-FFF2-40B4-BE49-F238E27FC236}">
                <a16:creationId xmlns="" xmlns:a16="http://schemas.microsoft.com/office/drawing/2014/main" id="{2B97C451-3D52-478A-B852-D29BBEFD5E09}"/>
              </a:ext>
            </a:extLst>
          </p:cNvPr>
          <p:cNvSpPr/>
          <p:nvPr/>
        </p:nvSpPr>
        <p:spPr>
          <a:xfrm>
            <a:off x="261985" y="5957382"/>
            <a:ext cx="829395" cy="558170"/>
          </a:xfrm>
          <a:prstGeom prst="star8">
            <a:avLst/>
          </a:prstGeom>
          <a:noFill/>
          <a:ln>
            <a:solidFill>
              <a:srgbClr val="3B91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fld id="{81E620E6-C527-4187-9F01-69E77E2ED396}" type="slidenum">
              <a:rPr lang="fr-FR" smtClean="0">
                <a:solidFill>
                  <a:schemeClr val="bg1"/>
                </a:solidFill>
              </a:rPr>
              <a:t>16</a:t>
            </a:fld>
            <a:endParaRPr lang="fr-FR" dirty="0">
              <a:solidFill>
                <a:schemeClr val="bg1"/>
              </a:solidFill>
            </a:endParaRPr>
          </a:p>
        </p:txBody>
      </p:sp>
    </p:spTree>
    <p:extLst>
      <p:ext uri="{BB962C8B-B14F-4D97-AF65-F5344CB8AC3E}">
        <p14:creationId xmlns:p14="http://schemas.microsoft.com/office/powerpoint/2010/main" val="329212220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 xmlns:a16="http://schemas.microsoft.com/office/drawing/2014/main" id="{A9DFCAFD-3DDC-4C07-B660-831B77F42E9B}"/>
              </a:ext>
            </a:extLst>
          </p:cNvPr>
          <p:cNvSpPr/>
          <p:nvPr/>
        </p:nvSpPr>
        <p:spPr>
          <a:xfrm>
            <a:off x="213756" y="222892"/>
            <a:ext cx="11709070" cy="642729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8" name="Picture 7">
            <a:extLst>
              <a:ext uri="{FF2B5EF4-FFF2-40B4-BE49-F238E27FC236}">
                <a16:creationId xmlns="" xmlns:a16="http://schemas.microsoft.com/office/drawing/2014/main" id="{434BCB50-AB93-46E3-934D-18B0C2AAE872}"/>
              </a:ext>
            </a:extLst>
          </p:cNvPr>
          <p:cNvPicPr>
            <a:picLocks noChangeAspect="1"/>
          </p:cNvPicPr>
          <p:nvPr/>
        </p:nvPicPr>
        <p:blipFill>
          <a:blip r:embed="rId3">
            <a:alphaModFix amt="5000"/>
            <a:extLst>
              <a:ext uri="{28A0092B-C50C-407E-A947-70E740481C1C}">
                <a14:useLocalDpi xmlns:a14="http://schemas.microsoft.com/office/drawing/2010/main" val="0"/>
              </a:ext>
            </a:extLst>
          </a:blip>
          <a:stretch>
            <a:fillRect/>
          </a:stretch>
        </p:blipFill>
        <p:spPr>
          <a:xfrm>
            <a:off x="1505849" y="305159"/>
            <a:ext cx="8597734" cy="6247682"/>
          </a:xfrm>
          <a:prstGeom prst="rect">
            <a:avLst/>
          </a:prstGeom>
          <a:ln>
            <a:noFill/>
          </a:ln>
          <a:effectLst>
            <a:outerShdw blurRad="190500" algn="tl" rotWithShape="0">
              <a:srgbClr val="000000">
                <a:alpha val="70000"/>
              </a:srgbClr>
            </a:outerShdw>
          </a:effectLst>
        </p:spPr>
      </p:pic>
      <p:pic>
        <p:nvPicPr>
          <p:cNvPr id="5" name="Picture 5">
            <a:extLst>
              <a:ext uri="{FF2B5EF4-FFF2-40B4-BE49-F238E27FC236}">
                <a16:creationId xmlns="" xmlns:a16="http://schemas.microsoft.com/office/drawing/2014/main" id="{1D72E72E-03CD-49BE-A06E-B66CBC7A1FF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38423" y="1955840"/>
            <a:ext cx="2539682" cy="2539682"/>
          </a:xfrm>
          <a:prstGeom prst="rect">
            <a:avLst/>
          </a:prstGeom>
        </p:spPr>
      </p:pic>
      <p:sp>
        <p:nvSpPr>
          <p:cNvPr id="10" name="Rectangle 9">
            <a:extLst>
              <a:ext uri="{FF2B5EF4-FFF2-40B4-BE49-F238E27FC236}">
                <a16:creationId xmlns="" xmlns:a16="http://schemas.microsoft.com/office/drawing/2014/main" id="{F7F5F13E-ABA1-4279-A4B1-8EDDFAD46A87}"/>
              </a:ext>
            </a:extLst>
          </p:cNvPr>
          <p:cNvSpPr/>
          <p:nvPr/>
        </p:nvSpPr>
        <p:spPr>
          <a:xfrm>
            <a:off x="2280371" y="2163852"/>
            <a:ext cx="6707218" cy="2123658"/>
          </a:xfrm>
          <a:prstGeom prst="rect">
            <a:avLst/>
          </a:prstGeom>
          <a:noFill/>
        </p:spPr>
        <p:txBody>
          <a:bodyPr wrap="square" lIns="91440" tIns="45720" rIns="91440" bIns="45720">
            <a:spAutoFit/>
          </a:bodyPr>
          <a:lstStyle/>
          <a:p>
            <a:pPr algn="ctr"/>
            <a:r>
              <a:rPr lang="fr-FR" sz="6600" b="1" spc="50" dirty="0" err="1">
                <a:ln w="9525" cmpd="sng">
                  <a:solidFill>
                    <a:schemeClr val="bg1"/>
                  </a:solidFill>
                  <a:prstDash val="solid"/>
                </a:ln>
                <a:solidFill>
                  <a:srgbClr val="257EC5"/>
                </a:solidFill>
                <a:effectLst>
                  <a:glow rad="38100">
                    <a:schemeClr val="accent1">
                      <a:alpha val="40000"/>
                    </a:schemeClr>
                  </a:glow>
                </a:effectLst>
              </a:rPr>
              <a:t>Introducing</a:t>
            </a:r>
            <a:r>
              <a:rPr lang="fr-FR" sz="6600" b="1" spc="50" dirty="0">
                <a:ln w="9525" cmpd="sng">
                  <a:solidFill>
                    <a:schemeClr val="bg1"/>
                  </a:solidFill>
                  <a:prstDash val="solid"/>
                </a:ln>
                <a:solidFill>
                  <a:srgbClr val="257EC5"/>
                </a:solidFill>
                <a:effectLst>
                  <a:glow rad="38100">
                    <a:schemeClr val="accent1">
                      <a:alpha val="40000"/>
                    </a:schemeClr>
                  </a:glow>
                </a:effectLst>
              </a:rPr>
              <a:t> the </a:t>
            </a:r>
          </a:p>
          <a:p>
            <a:pPr algn="ctr"/>
            <a:r>
              <a:rPr lang="en-US" sz="6600" b="1" spc="50" dirty="0">
                <a:ln w="9525" cmpd="sng">
                  <a:solidFill>
                    <a:schemeClr val="bg1"/>
                  </a:solidFill>
                  <a:prstDash val="solid"/>
                </a:ln>
                <a:solidFill>
                  <a:srgbClr val="257EC5"/>
                </a:solidFill>
                <a:effectLst>
                  <a:glow rad="38100">
                    <a:schemeClr val="accent1">
                      <a:alpha val="40000"/>
                    </a:schemeClr>
                  </a:glow>
                </a:effectLst>
              </a:rPr>
              <a:t>Modern Tester </a:t>
            </a:r>
          </a:p>
        </p:txBody>
      </p:sp>
      <p:sp>
        <p:nvSpPr>
          <p:cNvPr id="7" name="Star: 8 Points 4">
            <a:extLst>
              <a:ext uri="{FF2B5EF4-FFF2-40B4-BE49-F238E27FC236}">
                <a16:creationId xmlns="" xmlns:a16="http://schemas.microsoft.com/office/drawing/2014/main" id="{C695CE9E-008F-4C57-A3D4-8AF96E8295AC}"/>
              </a:ext>
            </a:extLst>
          </p:cNvPr>
          <p:cNvSpPr/>
          <p:nvPr/>
        </p:nvSpPr>
        <p:spPr>
          <a:xfrm>
            <a:off x="261985" y="5957382"/>
            <a:ext cx="829395" cy="558170"/>
          </a:xfrm>
          <a:prstGeom prst="star8">
            <a:avLst/>
          </a:prstGeom>
          <a:noFill/>
          <a:ln>
            <a:solidFill>
              <a:srgbClr val="3B91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solidFill>
                  <a:schemeClr val="bg1"/>
                </a:solidFill>
              </a:rPr>
              <a:t>13</a:t>
            </a:r>
            <a:endParaRPr lang="fr-FR" dirty="0">
              <a:solidFill>
                <a:schemeClr val="bg1"/>
              </a:solidFill>
            </a:endParaRPr>
          </a:p>
        </p:txBody>
      </p:sp>
    </p:spTree>
    <p:extLst>
      <p:ext uri="{BB962C8B-B14F-4D97-AF65-F5344CB8AC3E}">
        <p14:creationId xmlns:p14="http://schemas.microsoft.com/office/powerpoint/2010/main" val="190090865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521207" y="448056"/>
            <a:ext cx="8741326" cy="640080"/>
          </a:xfrm>
        </p:spPr>
        <p:txBody>
          <a:bodyPr>
            <a:noAutofit/>
          </a:bodyPr>
          <a:lstStyle/>
          <a:p>
            <a:r>
              <a:rPr lang="en-US" b="1" dirty="0" smtClean="0"/>
              <a:t>We are On the Road to the Modern Tester …  </a:t>
            </a:r>
            <a:endParaRPr lang="en-US" b="1" dirty="0"/>
          </a:p>
        </p:txBody>
      </p:sp>
      <p:graphicFrame>
        <p:nvGraphicFramePr>
          <p:cNvPr id="2" name="Diagram 1">
            <a:extLst>
              <a:ext uri="{FF2B5EF4-FFF2-40B4-BE49-F238E27FC236}">
                <a16:creationId xmlns="" xmlns:a16="http://schemas.microsoft.com/office/drawing/2014/main" id="{DFDA8FE1-89AB-4D90-A74D-15C41255279A}"/>
              </a:ext>
            </a:extLst>
          </p:cNvPr>
          <p:cNvGraphicFramePr/>
          <p:nvPr>
            <p:extLst>
              <p:ext uri="{D42A27DB-BD31-4B8C-83A1-F6EECF244321}">
                <p14:modId xmlns:p14="http://schemas.microsoft.com/office/powerpoint/2010/main" val="1244824664"/>
              </p:ext>
            </p:extLst>
          </p:nvPr>
        </p:nvGraphicFramePr>
        <p:xfrm>
          <a:off x="368136" y="1674422"/>
          <a:ext cx="10518400" cy="393274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a:extLst>
              <a:ext uri="{FF2B5EF4-FFF2-40B4-BE49-F238E27FC236}">
                <a16:creationId xmlns="" xmlns:a16="http://schemas.microsoft.com/office/drawing/2014/main" id="{1D72E72E-03CD-49BE-A06E-B66CBC7A1FF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78462" y="1769424"/>
            <a:ext cx="2539682" cy="2539682"/>
          </a:xfrm>
          <a:prstGeom prst="rect">
            <a:avLst/>
          </a:prstGeom>
        </p:spPr>
      </p:pic>
      <p:pic>
        <p:nvPicPr>
          <p:cNvPr id="5" name="Picture 3">
            <a:extLst>
              <a:ext uri="{FF2B5EF4-FFF2-40B4-BE49-F238E27FC236}">
                <a16:creationId xmlns="" xmlns:a16="http://schemas.microsoft.com/office/drawing/2014/main" id="{1C53A333-EFC8-4E29-B6E1-8AC449878B5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772813" y="3108973"/>
            <a:ext cx="1338769" cy="1338769"/>
          </a:xfrm>
          <a:prstGeom prst="rect">
            <a:avLst/>
          </a:prstGeom>
        </p:spPr>
      </p:pic>
      <p:pic>
        <p:nvPicPr>
          <p:cNvPr id="10" name="Picture 9">
            <a:extLst>
              <a:ext uri="{FF2B5EF4-FFF2-40B4-BE49-F238E27FC236}">
                <a16:creationId xmlns="" xmlns:a16="http://schemas.microsoft.com/office/drawing/2014/main" id="{63675607-DF54-48B7-84C2-640F76060A89}"/>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772813" y="1674422"/>
            <a:ext cx="1338769" cy="1184747"/>
          </a:xfrm>
          <a:prstGeom prst="rect">
            <a:avLst/>
          </a:prstGeom>
        </p:spPr>
      </p:pic>
      <p:pic>
        <p:nvPicPr>
          <p:cNvPr id="1026" name="Picture 2" descr="Résultat de recherche d'images pour &quot;customer data&quot;">
            <a:extLst>
              <a:ext uri="{FF2B5EF4-FFF2-40B4-BE49-F238E27FC236}">
                <a16:creationId xmlns="" xmlns:a16="http://schemas.microsoft.com/office/drawing/2014/main" id="{439BB7CA-F2EE-4687-9AF9-603D716553BA}"/>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422258" y="4698503"/>
            <a:ext cx="2332953" cy="1166477"/>
          </a:xfrm>
          <a:prstGeom prst="rect">
            <a:avLst/>
          </a:prstGeom>
          <a:noFill/>
          <a:extLst>
            <a:ext uri="{909E8E84-426E-40DD-AFC4-6F175D3DCCD1}">
              <a14:hiddenFill xmlns:a14="http://schemas.microsoft.com/office/drawing/2010/main">
                <a:solidFill>
                  <a:srgbClr val="FFFFFF"/>
                </a:solidFill>
              </a14:hiddenFill>
            </a:ext>
          </a:extLst>
        </p:spPr>
      </p:pic>
      <p:sp>
        <p:nvSpPr>
          <p:cNvPr id="12" name="Star: 8 Points 11">
            <a:extLst>
              <a:ext uri="{FF2B5EF4-FFF2-40B4-BE49-F238E27FC236}">
                <a16:creationId xmlns="" xmlns:a16="http://schemas.microsoft.com/office/drawing/2014/main" id="{4DF33D65-66F2-4058-B4E8-D89A6AF84E67}"/>
              </a:ext>
            </a:extLst>
          </p:cNvPr>
          <p:cNvSpPr/>
          <p:nvPr/>
        </p:nvSpPr>
        <p:spPr>
          <a:xfrm>
            <a:off x="261985" y="5957382"/>
            <a:ext cx="829395" cy="558170"/>
          </a:xfrm>
          <a:prstGeom prst="star8">
            <a:avLst/>
          </a:prstGeom>
          <a:noFill/>
          <a:ln>
            <a:solidFill>
              <a:srgbClr val="3B91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fld id="{81E620E6-C527-4187-9F01-69E77E2ED396}" type="slidenum">
              <a:rPr lang="fr-FR" smtClean="0">
                <a:solidFill>
                  <a:schemeClr val="bg1"/>
                </a:solidFill>
              </a:rPr>
              <a:t>18</a:t>
            </a:fld>
            <a:endParaRPr lang="fr-FR" dirty="0">
              <a:solidFill>
                <a:schemeClr val="bg1"/>
              </a:solidFill>
            </a:endParaRPr>
          </a:p>
        </p:txBody>
      </p:sp>
      <p:pic>
        <p:nvPicPr>
          <p:cNvPr id="11" name="Picture 26">
            <a:extLst>
              <a:ext uri="{FF2B5EF4-FFF2-40B4-BE49-F238E27FC236}">
                <a16:creationId xmlns="" xmlns:a16="http://schemas.microsoft.com/office/drawing/2014/main" id="{82B1DB96-DF38-4D31-A189-B70CC4A2318F}"/>
              </a:ext>
            </a:extLst>
          </p:cNvPr>
          <p:cNvPicPr>
            <a:picLocks noChangeAspect="1"/>
          </p:cNvPicPr>
          <p:nvPr/>
        </p:nvPicPr>
        <p:blipFill>
          <a:blip r:embed="rId12" cstate="print">
            <a:alphaModFix amt="35000"/>
            <a:extLst>
              <a:ext uri="{28A0092B-C50C-407E-A947-70E740481C1C}">
                <a14:useLocalDpi xmlns:a14="http://schemas.microsoft.com/office/drawing/2010/main" val="0"/>
              </a:ext>
            </a:extLst>
          </a:blip>
          <a:stretch>
            <a:fillRect/>
          </a:stretch>
        </p:blipFill>
        <p:spPr>
          <a:xfrm>
            <a:off x="9960701" y="407910"/>
            <a:ext cx="809611" cy="809611"/>
          </a:xfrm>
          <a:prstGeom prst="rect">
            <a:avLst/>
          </a:prstGeom>
        </p:spPr>
      </p:pic>
      <p:pic>
        <p:nvPicPr>
          <p:cNvPr id="14" name="Picture 26">
            <a:extLst>
              <a:ext uri="{FF2B5EF4-FFF2-40B4-BE49-F238E27FC236}">
                <a16:creationId xmlns="" xmlns:a16="http://schemas.microsoft.com/office/drawing/2014/main" id="{82B1DB96-DF38-4D31-A189-B70CC4A2318F}"/>
              </a:ext>
            </a:extLst>
          </p:cNvPr>
          <p:cNvPicPr>
            <a:picLocks noChangeAspect="1"/>
          </p:cNvPicPr>
          <p:nvPr/>
        </p:nvPicPr>
        <p:blipFill>
          <a:blip r:embed="rId12" cstate="print">
            <a:alphaModFix amt="35000"/>
            <a:extLst>
              <a:ext uri="{28A0092B-C50C-407E-A947-70E740481C1C}">
                <a14:useLocalDpi xmlns:a14="http://schemas.microsoft.com/office/drawing/2010/main" val="0"/>
              </a:ext>
            </a:extLst>
          </a:blip>
          <a:stretch>
            <a:fillRect/>
          </a:stretch>
        </p:blipFill>
        <p:spPr>
          <a:xfrm>
            <a:off x="9214625" y="407911"/>
            <a:ext cx="809611" cy="809611"/>
          </a:xfrm>
          <a:prstGeom prst="rect">
            <a:avLst/>
          </a:prstGeom>
        </p:spPr>
      </p:pic>
      <p:pic>
        <p:nvPicPr>
          <p:cNvPr id="15" name="Picture 26">
            <a:extLst>
              <a:ext uri="{FF2B5EF4-FFF2-40B4-BE49-F238E27FC236}">
                <a16:creationId xmlns="" xmlns:a16="http://schemas.microsoft.com/office/drawing/2014/main" id="{82B1DB96-DF38-4D31-A189-B70CC4A2318F}"/>
              </a:ext>
            </a:extLst>
          </p:cNvPr>
          <p:cNvPicPr>
            <a:picLocks noChangeAspect="1"/>
          </p:cNvPicPr>
          <p:nvPr/>
        </p:nvPicPr>
        <p:blipFill>
          <a:blip r:embed="rId12" cstate="print">
            <a:alphaModFix amt="35000"/>
            <a:extLst>
              <a:ext uri="{28A0092B-C50C-407E-A947-70E740481C1C}">
                <a14:useLocalDpi xmlns:a14="http://schemas.microsoft.com/office/drawing/2010/main" val="0"/>
              </a:ext>
            </a:extLst>
          </a:blip>
          <a:stretch>
            <a:fillRect/>
          </a:stretch>
        </p:blipFill>
        <p:spPr>
          <a:xfrm>
            <a:off x="10706776" y="406846"/>
            <a:ext cx="809611" cy="809611"/>
          </a:xfrm>
          <a:prstGeom prst="rect">
            <a:avLst/>
          </a:prstGeom>
        </p:spPr>
      </p:pic>
      <p:pic>
        <p:nvPicPr>
          <p:cNvPr id="16" name="Picture 5">
            <a:extLst>
              <a:ext uri="{FF2B5EF4-FFF2-40B4-BE49-F238E27FC236}">
                <a16:creationId xmlns="" xmlns:a16="http://schemas.microsoft.com/office/drawing/2014/main" id="{4AA5F054-39E7-4F99-87B1-EED28EB08376}"/>
              </a:ext>
            </a:extLst>
          </p:cNvPr>
          <p:cNvPicPr>
            <a:picLocks noChangeAspect="1"/>
          </p:cNvPicPr>
          <p:nvPr/>
        </p:nvPicPr>
        <p:blipFill>
          <a:blip r:embed="rId13" cstate="print">
            <a:alphaModFix amt="35000"/>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68136" y="4254819"/>
            <a:ext cx="1542992" cy="1580989"/>
          </a:xfrm>
          <a:prstGeom prst="rect">
            <a:avLst/>
          </a:prstGeom>
        </p:spPr>
      </p:pic>
    </p:spTree>
    <p:extLst>
      <p:ext uri="{BB962C8B-B14F-4D97-AF65-F5344CB8AC3E}">
        <p14:creationId xmlns:p14="http://schemas.microsoft.com/office/powerpoint/2010/main" val="248790366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data:image/png;base64,iVBORw0KGgoAAAANSUhEUgAAAOEAAADhCAMAAAAJbSJIAAAAk1BMVEX///8AAADz8/P09PQEBAT+/v719fX9/f38/Pz39/f29vb6+vr7+/v4+PgDAwHo6OjU1NTc3Nzk5ORPT0+Ghoabm5vMzMy8vLxfX18jIyMYGBh6enqVlZW1tbVVVVXIyMhxcXE5OTmampqqqqpAQEAsLCyurq5ubm4eHh4yMjJdXV2Dg4NERER5eXmNjY1vb28RERFPlXJFAAAYs0lEQVR4nN1dCXerOg62SQgQoASy703TbE2b6f//dYM3FmMbm6XvzXDOvU1TgfXZMpIsWQaAXLZd+QBkH/qn7fZx+HID8qvtutkH8hcnyD44MtoKiYgWSGgZiQmtCZvk8kPyte375GvH9yldGJAPQeg2oPVradnjACPJaF1G26xp9lx8hWPyte2NydfO2COPCMb0ET77UKClrYxDwNMGjJZyxB7nMtrC4yhtpWkRbaXpKpsBR4ufGg7I1/ZoQFpxByNyp2959AaLPmI8oHcOBpQRawzKtB6jHVFah9EGOW1Yps2adljTgaDpBmximWW4U6br77R4WmskBWiZAJTRhoy22vSAb7rKJhZel0pu3o1WpwDtnOmMtgJQ2hlVgKO8aTmbtOlxaLNxRIxYFYBj7s5RDpCJaJsRHOcAuaaDStN53+a0XNNhtW/x46jWKI7KPyeiVYBSEa1nM2uau1NDuP9H5iCjpa3Ui2jHc1AgohpzsMqmdA6WAcqZ/nfNQR02ub6lrfxjakKhM5Uiqs2mg37YXj8AbZ05aKAmtAByIuogs9H2x73MwbYiWgHYYA66Htb4fu37t+M5qDLVdPq2js2saXeE/mJTP+T/UE24hIRq/P8RU81IRFnT7E5Z1/wr1ISJqcazyX77PzHVCrTjIsB/YA5aaoDX1nOQ0tqlVv49ptoExn4bUy1jE2t8Z/xXakJ7Do7v8MdtYaplIhqgBR3b9/51Hv0NQjjimm40kzzUkOubj30rU03RGSF57BUOh3BPO0Pfo6+ySTU+Y0QxB7sUUcD+IhBR7zz9XA/TARy+wW8XP7d2DsrVRNa0tGv6MdXC48EntII56D8gJADTa3VN2HKoialWWfyrB9jtHPQW8BFL52CM8BGA6PqOcdOttBn9rWc1UaAFy5TzJchoBxnTmPacA0zFdY47rtEcrBlBlXC3VRMfiPutz9oOw7jU9BfMAA4X4qY11ERGaxOO/lRNPDH3Bws9Ntk/p/AGCqZasIQM4CmiTZubahmti/7gjv/WVLuhmQbhenlenTCWRdEW9WcM4MbCTavmYK2I4hCOE/qVO3v16FcYYH79loxtsCYAh3CNuGg3B0Os8YOAu7Nnj975hhTgG0G6KzLtWBnyta81BxVqwhshJEzj/5mpNl7DEkCYBEV3KZ2Gp9lkThB25PS0B2ji0YMlB3DqlPzB2St2XQ9EB3j37VYiKgHYtzfhbjmA8OxzfQuIOF/XY/kImmgzvmv6moOEdnHhAcJEJjyWQfBFEaeVAuxjDtozWAG4ArKmR53MQZt83buphh83uVQADuGvVW66lUdfZRNHR7Mwf89zcAY5NYG03hC+a/atiamWsYnneKbx+w6+JK+1ACCEk5bBFwVAD6ecsFSb3lfVxq63/6T2SgEgPKW0LYIvKjZHOPLk9AJQtug0WWU2yzDXF22CL/Vsst/+KPgCkicHEP5GdUyHjFcNj14C8A9X1Xx7XQYI4bPctEDRO3FjNpsDbB58WTGAh+/HHeOc1AVf7M0YtBHRzlfVbAZQuPC7pwDRuNi4ZV8YfAkzgOAHETdZeODy2roSUbC0gCL4YpHX6RGIhYeNYGglDOACUQvGoXYO2jj864/Nx14NcILcdsXK9gWp/rMQYGkOwpmFDa7gAeHLaTKTynlt7efg5AdxZEdojUwRfAGvdOq9QL2plr51XxalXwUNxmFUzmtrPwd9CLcJCNN35Vd1tTpfFx2nQvcONN5vE6wtbbSGCh/0TyyMpCGizgDnoQry2poCBACtWM8OiCGgCL74DjwIAfJqwrkjcT6dsEFLLPQojozZNAaoCL68s7VOSPSXbGUbyV41nbJiqtnMXUaLxOfr7Db9XJMn9wpQ8ZJxXowj9N/mMh3ppJHITTVvkQNk17EpwC70YGgvGUfk5yJsF6MP3EcJYPrYK6HVmIM9jCCIdpcSwLNrAFBkqoHouwRwCHembHJ5ba1Mteg5LI/gj1MPUO7R+yH1Q4oAV6Zssry2LkT0mDtF5OfUHWvPwWrTtnV9QB7gF6HVF1GW19aJuxRGzxJAeCKv92Zz0Jpl/ZUDxLE2E4BBOa+tvbuU3AoA6QJM0zkYkzldAogsPTM2MYnd5aLTDmYAhygM2iqleYKEogQwhegYjGA5K6qbRaf3bDLi/5OWKc3efloGSOz1fxDg4J6L6O12W+3cZiLKOmMAtiWAb+nPfV8AdTx6L0Fs/CKAn+RPLXe+OM6pPILo2ptZlPjXak5js1U1/5o6FZNUVIfwo0TbOJ0yKSB7gdD3rWRyNGLTJXltDWavaNEJvGYR0mQPYni3S6fEq2pnjO2G/5/7DdikeW2h+Z3iVbUQ04YJ/PW7SWlG2A4x/gGXPkerwyaJctfeaRB8IR79ctXNzpeATDsSNo4bsMnltXW4sh11s/NlAbfEMELOftSAzWIIsZvgi1HWfX0AdH+kIQfwAS/jxmy2B9jbzhfPY7TOdPoPAGy082XEHFOfLUlTwz81kwMOYFGcrfe/BygPvmTZI5XgMnBdZ2xF8XE/3+1er9lzu/3Zzl6v3fy8P8YWZiOgKctc8MVvyKZNvu42+DIC0XL2sz1PqINIAVrxYv6zmq6h/Locbs/5Ih5gHjpZeCjntXUUfPETZoCfrgWA098cSW5oloOl9Lp/v5+P1L1sZ1GW89o6moP+voBiuMxE9AhLrpUYYHFV7f7cR1nqd8O1MfyqYnltLUU0A3hmHBJef1ihAPANOVwKgOyLy3bfRA8yNkeIhEW5O5qD3oTi2DCgNGHGRna5KUB8Hc5J6pjpJ/wX2KR9K76z4c4XgHMR4DwaOxMSCSVOqz0aRUNdEa2QnOZRczbNu0alBwO85LZOiLGbHHDWvUV125cE4FsdQDySyPJuwqY5QJWp5gG87LBk7oqLQZ2p8t6ZiShPe98lrPaMCZtigI03KeNZeHKZoh/hfNgvqtuOzUS0MJS32BigTb7uzFTDq9TLQooOUo3raETy2toBxD+/YjM2+by2VqbamOwHgZeiJbND3yTkC/aaNZqDlT64xYGtzSbW9Q4rQNTB7rMt0ur7AkAcoB7SF+GiCtBkBDNbYDbWZRNXb8ny2sw8eiFAlGQBL34BYPrmGcIT/sbxjq0AFmT1d6lpUZby2rpwl2aZ+mMAY/QN2jGS2pfUnDMBKCX5inzeU5OzqQ1QYaoRWh9nxA4KANHeChK2RQb0tguATFbpXNBgswFAGe0c8fgqAsTrnQ9AV9WYYVpzKeZgMRr8agRQoQfrPXofZ04MCgDBD+LmSmnZ8u5m+r47px7vJIkiy0qSJJ4cl9f56/Zd8K/UI4j/cvD7ElHZksUZeRPPIkCCifl4r830eT3STMuQqhRvRBkhexKSxfVnutYCiPRsKAdI2WR5ba3VBHo4jtlGhTWZAKdmzNnCbxJkizOKkke+A8J4uc0lWq4z4W+2hiplk89ra+DRM4AOflPeCkyPiTMxthVF5qTplGFyvUmHkk3TdBRr2AyL1Vvarar5/gm1GhdGxUebl+AONKll4Q8QyRKlVymtnrWlZLOU19aylgVR56sCwBHAjET19QwUKc3JbKMCCOGn0qIs5rW1LRRA3KZFkM8rgH36rdtq58sIWDsVQNRALZusFbPgCwfQxTb3yc6DLzbAqQaxomCDZjpllDqZCud4yR4nW3iQjIppLQviNoWFUVkSseWYbrTzJVvcEnlUZDOtnM06gJrBF+I2+UWxw+/7iQygyc6XkXuUAqTGjfxVYZe6sXnwBWcL0TwJwjR2lQ5ygGYZv3s5QKSDBWxSgCSvbdw6+IIXK9YeZRrToskDFx0BBOCgMMxntpRNt1S9xdijz5l+ITjzItMx+mYqAdhg58tCFQkYyeplBaW8toZqAtG6MNs+z0ZlhV5/SzHAJvtXRuxlI3Ct6OtUFCMiUe4WphqND+ZuE+vGCDX8kAE0z7pHD5QBpC52LqKclcjik03VBPp9wzLNszyZLcvnNTLV5LEJFiwQO8cXNZsSgDqmGqW9IoncgsKokB4XAjTZpJwLD/E0pd5/oiomrQ9QFqN3Tsg6joouEHWbOpqDzsCfKAGmalc+DvQ3k+ALH6PHxsutQGtH2Fn3OpqDqZdCHihfv1n4UhG1SSvN52B6E442xQWmfVyBZtfSVMu39jg1IwjhPpSxyee1NciT8bFF9Z0Al6WGjAa4xyO3nanGAPqDXR1AZn1X5yCf19YkTwbQJNfTjCwpuIMAm1hb0I2acJanOoDMdqrOQT6vrUmeTBbzTa/PI6YlFWZilv9gj9oA3BN8aoAk503AZql6i5mplnUGYKspZCCPqUAQt8mmTL/vEsa0sZpIdixWrl5H3ngSNoshxIYVYu2kCBAhs6jbRB+OXIzDPEYRLoMRRA3F82kmHTWr4FMJmzUA9XLVniWAaWsbrAun9Lk23X7/eL+yodSoJ2PH+9uFCmD9CGLNqw3QtEJsVAbIOCI7zNLnxrBwHXb72KKJQPaIthgM6OPw+8AN4+vrm39cXagjUrEpG0HNCrEvESNv8JvSOjeOo9SL/Nq+zstJHEeRNRiHVvq/FUVJstjPXz8HluxvBHAqUBMZQFsCUDOdMhCOIHNnwlEk5Ihev/fL5fF4XNb3YryiQahtAeQvmYDktTVOp5yLAT5sQgtmNUxXB0zwuDqAUwXAcl6beZVm+1fE0RvZBhlagTU0HxXjEYQTwT5OyqYnzGszKCR+FYelf23aylzNdKuEhYzkGcjDIsK8NoOUZvskzjac01b8+x8AvFi12xybiihym8STxqe0Z2OmzQHCONQDaKwm0CVJp3yxVjZ/AHAZNAZYm3Vf3Rf7xvQvaWX5BwDnhgCVwRc+6565TTxHP6yVU+9zEH64tWw6RdxGxfxD5jbxHCUBoT1ixdHrCNIwgopNeiqZvkef75ugBlllVG6AtnKQh8Q6Arh3KmqCZ5NWb8lifgY7X7xEwtGE9teksoe3YxG9T2rnIMtrc+pFtLrzBTzFHH3btJWbFGA3I3iw+GiEYDmodCqZ2ZkvdM23amiyvViZ29QTwLNOPQO2fEsBmm3O2kGR2MFPlmn1n74A4g9fiaDkRg1AgzmIRjsQc8SW9UIWSOllDg6XwDMHqK8mcPBlLgZ4Io8ZuU8J010A3LkKd6lWRHXLrQzFedh0n9OIuE29ANxGQJlkxQEkGt8z3gF6FXIEfwNCS9ymzgGm/9BmcZPzr1hem76pRsX5JObog9A6o402QKgNML0+LKCnzTKApVPJDI7nW0o4QqKACwV86oqd/gjC6dKUTXYqmTS3X941U/FCZqHIXPJ6QI0R1Ab4ucuKh1XnoHwvNUYizWuT37lg5grHUZTHJtKnT15rCfcmANH/j13MFlWNzqBj9QykY18ByPKKD/zwEI62peALelwy/6SkKgNaDhBd0zPaZilNTFa8ZEqnkpl0Tbb1hecoqQZfgB0dX9+S5dDaEdxMdwvcYw1PESwBNNhHz0IRPEc3aSvR5OPGBlNvK15qwf+cJzTSobQoa0XU1gWYdeM4lnT5xJfGBx10ykF83a1U+7jZdbnt9kk6Vg4LVuV5MgYAmTjTvDaT0n+0lmEF4BTU58nYAbAmy+t8+/X9WN83v79DdP/v7329Pk1Xz/l+GbM3VaPFv2rfSvLaVO9fL5JMmqOnH6N3MAzHs5Iksiz0LUsFdfn9viKLUieDheW1uQymJsBUuHdigJ8N6rySSGi5M0yCYLVz0Ofy2upMNfz+9cUA2TakjqqEthLRaq1l7a5Bd86hSHnDh0972iSVqx+AkjOt9EQ0bUU4gmxLXmHnS5bB0k3JjRFjs95Uq1RmqgNYLju2FwPc+KVWosc86QIgE+d0jsfzi9vNCMrVBJaTh9h4/KCt0FciSsBYv47pa7pBRYrq7jNr+UTuWOQYzUGmoQhuDTWBAS5zG6RklARFpt2Q1v6AX7vYKnFkWB0NoZvsmBm88BqMIH8qWZ1wT6FgBN/grNxKcKbCm16br9ciZhaiyT5613aT4+xQMOX2QS3Ayhz0S3lt9WXHJmKApdxS1I1lnZlK7GG3RIcDsPQI+QYduqHQnexn2TZE8ow3FqVQChoPsJTXplEh9gCrIvqG3aZyOuWMm6b0+k7tsokVhtk7gO2TB1TX+BZKOnkWd9PmhjndC2C2baqY16ZRdiyGwhEs5ZZisfuPbCEJX5vT4X37fO3m8/MeXdfzx+713P7ncMrcLKHv+DQdwXLSkIaCAaus2RL3q0orU5VHr3GJneOVegTlFQplAHlzwomzZsvcTwDfjRfRG7dB+KxM+1mjJmw1wHrhDrZipqegYqpB8XxtBxDejeagsYj6o0TC0TGstJJLW4cAIQRNRLSc16aqEGvvxBydAh5gkIdlZNw3Agib7GgoV29RVYgNPQlH+0o58PGklxHMisBomGrSvDaZmkB3zsUcPayKu0T3Q3YMcMgqmJrMQZrX5soAls98EXLEDI1SK/sWAOW0byQj36iQrfhUMnGF2L0Y4GYs6MazLtOGi8TCw4UUIpotwGuN/UVspswpbcmjn/cDEK2UNNk2JQdY1KBLiR02FgDEhXh6AJh2p8kc5DMThUsW+Z1TMUczYSs3jZXtJqG2mW0yByUjKKnSPMnbLTFiCbtxqq5l0XAEIbwF+qZaFiMieW21p5J9iQFugWhVDTyggLY9QHKAh56IZks8NK+tbuxjMUCkoAQz3b43AVhPS7ep6IloOa+NRUCkY38TWNIQuzOiVxnoZQTTn9/8CNaK6Lh8Kpm0mH9Wv5/jaCJ5V+szbZawcDIVUempZFzXgOLJWQVGppKVbauXEUxpL2NNgHyctgywulyVQDFHx2r1IKxtI2OAmrQbCxioibq0r/xOUs+qyshFAhAXjOheRNGPyNM31TiAirEfWL9ijvahJPgygSZFn006Ix5rz0FOROWn14UWLX9T4egijS4tzNKf9QGyajc6aiIzCrB34SkA+uBXzNE8kACU7lJoDRCyvdRSY7siouxUMpUNxDt7tLF7JGvFX/YDMP2CbWiWjWB1uz9/KplIg16EHJFD7IQ+S6gsedQGIEZoMgfd8qlkYuFeijh6Y2dmipwyWmq2B4DYSjSYg7TkActrk9hAU6G+IivsEq8z6Qvgb6RlqomzomRjvxADJEMoc6t7Agg/dU6mqpbcYADFXbMSWxw/ylZW/QBMBaf+aJpqrgT5TSbcyDwR6bZY2Y1L3X30ZgDhwtO3ZDKhpHltsq65iQGu1HLi3XsBeHIazEGs8Z2xrGsiiXUyUWdZUI3YMUB49CVsCtQEE9GglNdWvfMp3rs0rU0jWfUA8D0rUWJQ9qaU11a907qLGVGdXkdeZam13jXAh8UBlJtquWIQn0qWRzUWYkYuGolAEZRExJsC3PBWolZ1tGJem+BOmfm1BLUAUxfqt1OA90QOUKYmyllRIuEmpXQqjFz8gUYqVxB9dghwKh1B1Sq4egSRcC+EjMx9jXTKtBWUTNxul0xG++JHxaT0lOROzHQiYuQesdhcbSrXgi0Nt9SDE55NedNVEbUJR5KxP1UZIQUgtQAC25pvWgO8nMdSPaiqUMhOuuHy2rixP1fML3bQol62oQ8GGGPzSNT67FWOHzUR0XKUu3qnv+EYIUl6ugBJN9J6a6YjiP6bHgGQWpT8Bh2hg1Sq3iJ4/3oxxwjJszTLF3WdeHcyBZhe3+gUK40lC1XmNane4nJ3lt6/i/II0tUu86PB4vkqY11nBFdnrADNPHppJXL+zpJwRwdYuCQAFemU+QJVtPj4Kj5LvJErvVbzBZ3sjTz66hu3fGeFabDI+HofiQFqpTRTa275sXpsoPjanG7npYX2gWQAOaa1TDU1QMH71wfJfHU43M4Jd2eTcz9ISmk0Wex3z/fV1wFdX6v353y5WMR2mdYk+KLY/SAGKFjNYUeetd1WQCUjZEEFFm1nq7YmMXqdOUjz2hoId7NTBA02KXczB8WnklWXqzTspd53vhipCUZbPpWsUYXYZud+ZEw3SGlWscmLqBeW89rMRdTseKgmu89MPPoqm1xeW6cAu9p91kZN8Ec+6b9/258iqAbY0Rysz2vrBmCLTcrtTDUeYKdqwquKqMFmcYMYvUFmoolw/7Wa0Ai+KGhleW29qwkFQPPgi4DNAXNxSV5bT2qi1SblVqYadypZg13YPaqJLky1vCS/8FSyrkw1num/VxOONK+tBcA/VBNSU02SNPRvMNXkTbcyuMidrDSGO2LLcKyieMgK/5NlHcT9uELLLHl2LNGYnkzpMNqgQusJaAGlDSu0LF+02nSVTa5pcmdIS9U6HnOr2AffY7lP1GdV0rLd5exADUbr5rRBhZZ7nFtt2tNuGoQ8m+S3gNWKYrvLHXacpss+BLRelu3ztG5OS0kCGpFU0GaPY03bGk03YtPJ/y98sGlh0OIHjsSEVkRiGzzOhLbCpv1fuetcoCuCvxAAAAAASUVORK5CYII=">
            <a:extLst>
              <a:ext uri="{FF2B5EF4-FFF2-40B4-BE49-F238E27FC236}">
                <a16:creationId xmlns:a16="http://schemas.microsoft.com/office/drawing/2014/main" xmlns="" id="{5AABF7E6-883D-440A-84DA-8691881247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28594" y="264641"/>
            <a:ext cx="1201420" cy="120142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xmlns="" id="{654FA617-E073-4C95-B334-DB101B9F620D}"/>
              </a:ext>
            </a:extLst>
          </p:cNvPr>
          <p:cNvPicPr>
            <a:picLocks noChangeAspect="1"/>
          </p:cNvPicPr>
          <p:nvPr/>
        </p:nvPicPr>
        <p:blipFill>
          <a:blip r:embed="rId4"/>
          <a:stretch>
            <a:fillRect/>
          </a:stretch>
        </p:blipFill>
        <p:spPr>
          <a:xfrm>
            <a:off x="6935303" y="2035671"/>
            <a:ext cx="5002335" cy="3356268"/>
          </a:xfrm>
          <a:prstGeom prst="rect">
            <a:avLst/>
          </a:prstGeom>
        </p:spPr>
      </p:pic>
      <p:sp>
        <p:nvSpPr>
          <p:cNvPr id="3" name="Title 2"/>
          <p:cNvSpPr>
            <a:spLocks noGrp="1"/>
          </p:cNvSpPr>
          <p:nvPr>
            <p:ph type="title"/>
          </p:nvPr>
        </p:nvSpPr>
        <p:spPr>
          <a:xfrm>
            <a:off x="541609" y="755125"/>
            <a:ext cx="9745390" cy="640080"/>
          </a:xfrm>
        </p:spPr>
        <p:txBody>
          <a:bodyPr>
            <a:normAutofit fontScale="90000"/>
          </a:bodyPr>
          <a:lstStyle/>
          <a:p>
            <a:r>
              <a:rPr lang="fr-FR" sz="3100" b="1" dirty="0" err="1"/>
              <a:t>Specializing</a:t>
            </a:r>
            <a:r>
              <a:rPr lang="fr-FR" sz="3100" b="1" dirty="0"/>
              <a:t> </a:t>
            </a:r>
            <a:r>
              <a:rPr lang="fr-FR" sz="3100" b="1" dirty="0" err="1"/>
              <a:t>Generalist</a:t>
            </a:r>
            <a:r>
              <a:rPr lang="fr-FR" sz="3100" b="1" dirty="0"/>
              <a:t> &amp; </a:t>
            </a:r>
            <a:r>
              <a:rPr lang="fr-FR" sz="3100" b="1" dirty="0" err="1"/>
              <a:t>Generalizing</a:t>
            </a:r>
            <a:r>
              <a:rPr lang="fr-FR" sz="3100" b="1" dirty="0"/>
              <a:t> </a:t>
            </a:r>
            <a:r>
              <a:rPr lang="fr-FR" sz="3100" b="1" dirty="0" err="1"/>
              <a:t>Specialist</a:t>
            </a:r>
            <a:r>
              <a:rPr lang="fr-FR" b="1" dirty="0"/>
              <a:t/>
            </a:r>
            <a:br>
              <a:rPr lang="fr-FR" b="1" dirty="0"/>
            </a:br>
            <a:endParaRPr lang="en-US" b="1" dirty="0">
              <a:latin typeface="Segoe UI Light" panose="020B0502040204020203" pitchFamily="34" charset="0"/>
              <a:cs typeface="Segoe UI Light" panose="020B0502040204020203" pitchFamily="34" charset="0"/>
            </a:endParaRPr>
          </a:p>
        </p:txBody>
      </p:sp>
      <p:sp>
        <p:nvSpPr>
          <p:cNvPr id="30" name="Content Placeholder 17"/>
          <p:cNvSpPr txBox="1">
            <a:spLocks/>
          </p:cNvSpPr>
          <p:nvPr/>
        </p:nvSpPr>
        <p:spPr>
          <a:xfrm>
            <a:off x="541609" y="1455491"/>
            <a:ext cx="5110161" cy="471149"/>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2000"/>
              </a:spcAft>
              <a:buNone/>
            </a:pPr>
            <a:endParaRPr lang="en-US" dirty="0">
              <a:solidFill>
                <a:schemeClr val="bg1"/>
              </a:solidFill>
            </a:endParaRPr>
          </a:p>
        </p:txBody>
      </p:sp>
      <p:grpSp>
        <p:nvGrpSpPr>
          <p:cNvPr id="13" name="Group 12" descr="Small circle with number 1 inside  indicating step 1"/>
          <p:cNvGrpSpPr/>
          <p:nvPr/>
        </p:nvGrpSpPr>
        <p:grpSpPr bwMode="blackWhite">
          <a:xfrm>
            <a:off x="520026" y="1609405"/>
            <a:ext cx="558179" cy="409838"/>
            <a:chOff x="6953426" y="711274"/>
            <a:chExt cx="558179" cy="409838"/>
          </a:xfrm>
        </p:grpSpPr>
        <p:sp>
          <p:nvSpPr>
            <p:cNvPr id="14" name="Oval 13" descr="Small circle"/>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5" name="TextBox 14" descr="Number 1"/>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1</a:t>
              </a:r>
            </a:p>
          </p:txBody>
        </p:sp>
      </p:grpSp>
      <p:sp>
        <p:nvSpPr>
          <p:cNvPr id="16" name="Content Placeholder 17"/>
          <p:cNvSpPr txBox="1">
            <a:spLocks/>
          </p:cNvSpPr>
          <p:nvPr/>
        </p:nvSpPr>
        <p:spPr>
          <a:xfrm>
            <a:off x="1066040" y="1766465"/>
            <a:ext cx="2486328" cy="913994"/>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fr-FR" b="1" dirty="0">
              <a:solidFill>
                <a:schemeClr val="bg1"/>
              </a:solidFill>
            </a:endParaRPr>
          </a:p>
        </p:txBody>
      </p:sp>
      <p:grpSp>
        <p:nvGrpSpPr>
          <p:cNvPr id="18" name="Group 17" descr="Small circle with number 2 inside  indicating step 2"/>
          <p:cNvGrpSpPr/>
          <p:nvPr/>
        </p:nvGrpSpPr>
        <p:grpSpPr bwMode="blackWhite">
          <a:xfrm>
            <a:off x="549446" y="2431825"/>
            <a:ext cx="558179" cy="409838"/>
            <a:chOff x="6953426" y="711274"/>
            <a:chExt cx="558179" cy="409838"/>
          </a:xfrm>
        </p:grpSpPr>
        <p:sp>
          <p:nvSpPr>
            <p:cNvPr id="23" name="Oval 22" descr="Small circle"/>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4" name="TextBox 23" descr="Number 2"/>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2</a:t>
              </a:r>
            </a:p>
          </p:txBody>
        </p:sp>
      </p:grpSp>
      <p:sp>
        <p:nvSpPr>
          <p:cNvPr id="25" name="Content Placeholder 17"/>
          <p:cNvSpPr txBox="1">
            <a:spLocks/>
          </p:cNvSpPr>
          <p:nvPr/>
        </p:nvSpPr>
        <p:spPr>
          <a:xfrm>
            <a:off x="1066040" y="2509225"/>
            <a:ext cx="5611486" cy="1456101"/>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solidFill>
                  <a:schemeClr val="bg1"/>
                </a:solidFill>
              </a:rPr>
              <a:t>Creating a skills-matrix for t-shaped testers</a:t>
            </a:r>
          </a:p>
        </p:txBody>
      </p:sp>
      <p:grpSp>
        <p:nvGrpSpPr>
          <p:cNvPr id="26" name="Group 25" descr="Small circle with number 3 inside  indicating step 3"/>
          <p:cNvGrpSpPr/>
          <p:nvPr/>
        </p:nvGrpSpPr>
        <p:grpSpPr bwMode="blackWhite">
          <a:xfrm>
            <a:off x="546918" y="3242353"/>
            <a:ext cx="558179" cy="409838"/>
            <a:chOff x="6953426" y="711274"/>
            <a:chExt cx="558179" cy="409838"/>
          </a:xfrm>
        </p:grpSpPr>
        <p:sp>
          <p:nvSpPr>
            <p:cNvPr id="27" name="Oval 26" descr="Small circle"/>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8" name="TextBox 27" descr="Number 3"/>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3</a:t>
              </a:r>
            </a:p>
          </p:txBody>
        </p:sp>
      </p:grpSp>
      <p:sp>
        <p:nvSpPr>
          <p:cNvPr id="29" name="Content Placeholder 17"/>
          <p:cNvSpPr txBox="1">
            <a:spLocks/>
          </p:cNvSpPr>
          <p:nvPr/>
        </p:nvSpPr>
        <p:spPr>
          <a:xfrm>
            <a:off x="1078205" y="3268539"/>
            <a:ext cx="2784602" cy="1110671"/>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sz="2000" b="1" dirty="0">
                <a:solidFill>
                  <a:schemeClr val="bg1"/>
                </a:solidFill>
              </a:rPr>
              <a:t>T-</a:t>
            </a:r>
            <a:r>
              <a:rPr lang="fr-FR" sz="2000" b="1" dirty="0" err="1">
                <a:solidFill>
                  <a:schemeClr val="bg1"/>
                </a:solidFill>
              </a:rPr>
              <a:t>shaped</a:t>
            </a:r>
            <a:r>
              <a:rPr lang="fr-FR" sz="2000" b="1" dirty="0">
                <a:solidFill>
                  <a:schemeClr val="bg1"/>
                </a:solidFill>
              </a:rPr>
              <a:t> </a:t>
            </a:r>
            <a:r>
              <a:rPr lang="fr-FR" sz="2000" b="1" dirty="0" err="1">
                <a:solidFill>
                  <a:schemeClr val="bg1"/>
                </a:solidFill>
              </a:rPr>
              <a:t>skills</a:t>
            </a:r>
            <a:endParaRPr lang="fr-FR" sz="2000" b="1" dirty="0">
              <a:solidFill>
                <a:schemeClr val="bg1"/>
              </a:solidFill>
            </a:endParaRPr>
          </a:p>
        </p:txBody>
      </p:sp>
      <p:pic>
        <p:nvPicPr>
          <p:cNvPr id="9" name="Picture 8">
            <a:extLst>
              <a:ext uri="{FF2B5EF4-FFF2-40B4-BE49-F238E27FC236}">
                <a16:creationId xmlns:a16="http://schemas.microsoft.com/office/drawing/2014/main" xmlns="" id="{2E6C797F-C10F-40ED-B636-E6F23EB75E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1609" y="3911615"/>
            <a:ext cx="5961883" cy="2377656"/>
          </a:xfrm>
          <a:prstGeom prst="rect">
            <a:avLst/>
          </a:prstGeom>
        </p:spPr>
      </p:pic>
      <p:sp>
        <p:nvSpPr>
          <p:cNvPr id="34" name="Content Placeholder 17">
            <a:extLst>
              <a:ext uri="{FF2B5EF4-FFF2-40B4-BE49-F238E27FC236}">
                <a16:creationId xmlns:a16="http://schemas.microsoft.com/office/drawing/2014/main" xmlns="" id="{509CDCAA-1334-4494-A974-E013FA6BABCB}"/>
              </a:ext>
            </a:extLst>
          </p:cNvPr>
          <p:cNvSpPr txBox="1">
            <a:spLocks/>
          </p:cNvSpPr>
          <p:nvPr/>
        </p:nvSpPr>
        <p:spPr>
          <a:xfrm>
            <a:off x="1099238" y="1668126"/>
            <a:ext cx="8838844" cy="1110671"/>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2000"/>
              </a:spcAft>
              <a:buNone/>
            </a:pPr>
            <a:r>
              <a:rPr lang="en-US" sz="2000" b="1" dirty="0">
                <a:solidFill>
                  <a:schemeClr val="bg1"/>
                </a:solidFill>
              </a:rPr>
              <a:t>A T-shaped person is capable in many things and expert in, at least, one.</a:t>
            </a:r>
            <a:endParaRPr lang="en-US" sz="2000" b="1" dirty="0">
              <a:solidFill>
                <a:schemeClr val="bg1"/>
              </a:solidFill>
              <a:latin typeface="Segoe UI" panose="020B0502040204020203" pitchFamily="34" charset="0"/>
              <a:cs typeface="Segoe UI" panose="020B0502040204020203" pitchFamily="34" charset="0"/>
            </a:endParaRPr>
          </a:p>
        </p:txBody>
      </p:sp>
      <p:sp>
        <p:nvSpPr>
          <p:cNvPr id="8" name="TextBox 7">
            <a:extLst>
              <a:ext uri="{FF2B5EF4-FFF2-40B4-BE49-F238E27FC236}">
                <a16:creationId xmlns:a16="http://schemas.microsoft.com/office/drawing/2014/main" xmlns="" id="{C9F554C2-8C29-4973-9071-29E58AC8BD84}"/>
              </a:ext>
            </a:extLst>
          </p:cNvPr>
          <p:cNvSpPr txBox="1"/>
          <p:nvPr/>
        </p:nvSpPr>
        <p:spPr>
          <a:xfrm>
            <a:off x="7187634" y="3573865"/>
            <a:ext cx="1272400" cy="400110"/>
          </a:xfrm>
          <a:prstGeom prst="rect">
            <a:avLst/>
          </a:prstGeom>
          <a:noFill/>
        </p:spPr>
        <p:txBody>
          <a:bodyPr wrap="none" rtlCol="0">
            <a:spAutoFit/>
          </a:bodyPr>
          <a:lstStyle/>
          <a:p>
            <a:r>
              <a:rPr lang="fr-FR" sz="2000" b="1" dirty="0" err="1">
                <a:solidFill>
                  <a:schemeClr val="bg1"/>
                </a:solidFill>
              </a:rPr>
              <a:t>Generalist</a:t>
            </a:r>
            <a:endParaRPr lang="fr-FR" sz="2000" b="1" dirty="0">
              <a:solidFill>
                <a:schemeClr val="bg1"/>
              </a:solidFill>
            </a:endParaRPr>
          </a:p>
        </p:txBody>
      </p:sp>
      <p:sp>
        <p:nvSpPr>
          <p:cNvPr id="31" name="TextBox 30">
            <a:extLst>
              <a:ext uri="{FF2B5EF4-FFF2-40B4-BE49-F238E27FC236}">
                <a16:creationId xmlns:a16="http://schemas.microsoft.com/office/drawing/2014/main" xmlns="" id="{CAD6CD4C-0C60-49F8-8C37-D77F5677EF31}"/>
              </a:ext>
            </a:extLst>
          </p:cNvPr>
          <p:cNvSpPr txBox="1"/>
          <p:nvPr/>
        </p:nvSpPr>
        <p:spPr>
          <a:xfrm>
            <a:off x="10390102" y="3627975"/>
            <a:ext cx="1183337" cy="400110"/>
          </a:xfrm>
          <a:prstGeom prst="rect">
            <a:avLst/>
          </a:prstGeom>
          <a:noFill/>
        </p:spPr>
        <p:txBody>
          <a:bodyPr wrap="none" rtlCol="0">
            <a:spAutoFit/>
          </a:bodyPr>
          <a:lstStyle/>
          <a:p>
            <a:r>
              <a:rPr lang="fr-FR" sz="2000" b="1" dirty="0" err="1">
                <a:solidFill>
                  <a:schemeClr val="bg1"/>
                </a:solidFill>
              </a:rPr>
              <a:t>Specialist</a:t>
            </a:r>
            <a:endParaRPr lang="fr-FR" sz="2000" b="1" dirty="0">
              <a:solidFill>
                <a:schemeClr val="bg1"/>
              </a:solidFill>
            </a:endParaRPr>
          </a:p>
        </p:txBody>
      </p:sp>
      <p:sp>
        <p:nvSpPr>
          <p:cNvPr id="32" name="TextBox 31">
            <a:extLst>
              <a:ext uri="{FF2B5EF4-FFF2-40B4-BE49-F238E27FC236}">
                <a16:creationId xmlns:a16="http://schemas.microsoft.com/office/drawing/2014/main" xmlns="" id="{DA50CCD4-B6F0-4C74-89AA-78A2EC409A66}"/>
              </a:ext>
            </a:extLst>
          </p:cNvPr>
          <p:cNvSpPr txBox="1"/>
          <p:nvPr/>
        </p:nvSpPr>
        <p:spPr>
          <a:xfrm>
            <a:off x="8809999" y="3359862"/>
            <a:ext cx="1272400" cy="707886"/>
          </a:xfrm>
          <a:prstGeom prst="rect">
            <a:avLst/>
          </a:prstGeom>
          <a:noFill/>
        </p:spPr>
        <p:txBody>
          <a:bodyPr wrap="none" rtlCol="0">
            <a:spAutoFit/>
          </a:bodyPr>
          <a:lstStyle/>
          <a:p>
            <a:pPr algn="ctr"/>
            <a:r>
              <a:rPr lang="fr-FR" sz="2000" b="1" dirty="0">
                <a:solidFill>
                  <a:schemeClr val="bg1"/>
                </a:solidFill>
              </a:rPr>
              <a:t>Expert </a:t>
            </a:r>
          </a:p>
          <a:p>
            <a:pPr algn="ctr"/>
            <a:r>
              <a:rPr lang="fr-FR" sz="2000" b="1" dirty="0" err="1">
                <a:solidFill>
                  <a:schemeClr val="bg1"/>
                </a:solidFill>
              </a:rPr>
              <a:t>Generalist</a:t>
            </a:r>
            <a:endParaRPr lang="fr-FR" sz="2000" b="1" dirty="0">
              <a:solidFill>
                <a:schemeClr val="bg1"/>
              </a:solidFill>
            </a:endParaRPr>
          </a:p>
        </p:txBody>
      </p:sp>
      <p:sp>
        <p:nvSpPr>
          <p:cNvPr id="17" name="Arrow: Curved Right 16">
            <a:extLst>
              <a:ext uri="{FF2B5EF4-FFF2-40B4-BE49-F238E27FC236}">
                <a16:creationId xmlns:a16="http://schemas.microsoft.com/office/drawing/2014/main" xmlns="" id="{6B376B63-1E6C-4C9A-A9CC-E6CC55F41D1C}"/>
              </a:ext>
            </a:extLst>
          </p:cNvPr>
          <p:cNvSpPr/>
          <p:nvPr/>
        </p:nvSpPr>
        <p:spPr>
          <a:xfrm rot="14463469" flipH="1" flipV="1">
            <a:off x="9864974" y="954344"/>
            <a:ext cx="635472" cy="2435742"/>
          </a:xfrm>
          <a:prstGeom prst="curvedRightArrow">
            <a:avLst/>
          </a:prstGeom>
          <a:solidFill>
            <a:schemeClr val="tx2"/>
          </a:solidFill>
          <a:ln>
            <a:solidFill>
              <a:schemeClr val="tx2">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35" name="TextBox 34">
            <a:extLst>
              <a:ext uri="{FF2B5EF4-FFF2-40B4-BE49-F238E27FC236}">
                <a16:creationId xmlns:a16="http://schemas.microsoft.com/office/drawing/2014/main" xmlns="" id="{74561F08-539A-4F05-B0EB-7772AC8AE2D2}"/>
              </a:ext>
            </a:extLst>
          </p:cNvPr>
          <p:cNvSpPr txBox="1"/>
          <p:nvPr/>
        </p:nvSpPr>
        <p:spPr>
          <a:xfrm>
            <a:off x="10206341" y="1407039"/>
            <a:ext cx="1287853" cy="400110"/>
          </a:xfrm>
          <a:prstGeom prst="rect">
            <a:avLst/>
          </a:prstGeom>
          <a:noFill/>
        </p:spPr>
        <p:txBody>
          <a:bodyPr wrap="none" rtlCol="0">
            <a:spAutoFit/>
          </a:bodyPr>
          <a:lstStyle/>
          <a:p>
            <a:r>
              <a:rPr lang="fr-FR" sz="2000" b="1" dirty="0">
                <a:solidFill>
                  <a:schemeClr val="bg1"/>
                </a:solidFill>
              </a:rPr>
              <a:t>The Magic</a:t>
            </a:r>
          </a:p>
        </p:txBody>
      </p:sp>
      <p:sp>
        <p:nvSpPr>
          <p:cNvPr id="36" name="Star: 8 Points 35">
            <a:extLst>
              <a:ext uri="{FF2B5EF4-FFF2-40B4-BE49-F238E27FC236}">
                <a16:creationId xmlns:a16="http://schemas.microsoft.com/office/drawing/2014/main" xmlns="" id="{DD855915-6423-4769-819A-6D68F67A6104}"/>
              </a:ext>
            </a:extLst>
          </p:cNvPr>
          <p:cNvSpPr/>
          <p:nvPr/>
        </p:nvSpPr>
        <p:spPr>
          <a:xfrm>
            <a:off x="261985" y="5957382"/>
            <a:ext cx="829395" cy="558170"/>
          </a:xfrm>
          <a:prstGeom prst="star8">
            <a:avLst/>
          </a:prstGeom>
          <a:noFill/>
          <a:ln>
            <a:solidFill>
              <a:srgbClr val="3B91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fld id="{81E620E6-C527-4187-9F01-69E77E2ED396}" type="slidenum">
              <a:rPr lang="fr-FR" smtClean="0">
                <a:solidFill>
                  <a:schemeClr val="bg1"/>
                </a:solidFill>
              </a:rPr>
              <a:t>19</a:t>
            </a:fld>
            <a:endParaRPr lang="fr-FR" dirty="0">
              <a:solidFill>
                <a:schemeClr val="bg1"/>
              </a:solidFill>
            </a:endParaRPr>
          </a:p>
        </p:txBody>
      </p:sp>
    </p:spTree>
    <p:extLst>
      <p:ext uri="{BB962C8B-B14F-4D97-AF65-F5344CB8AC3E}">
        <p14:creationId xmlns:p14="http://schemas.microsoft.com/office/powerpoint/2010/main" val="12779415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 xmlns:a16="http://schemas.microsoft.com/office/drawing/2014/main" id="{A9DFCAFD-3DDC-4C07-B660-831B77F42E9B}"/>
              </a:ext>
            </a:extLst>
          </p:cNvPr>
          <p:cNvSpPr/>
          <p:nvPr/>
        </p:nvSpPr>
        <p:spPr>
          <a:xfrm>
            <a:off x="216294" y="222892"/>
            <a:ext cx="11709070" cy="642729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Y-</a:t>
            </a:r>
          </a:p>
        </p:txBody>
      </p:sp>
      <p:sp>
        <p:nvSpPr>
          <p:cNvPr id="5" name="Star: 8 Points 4">
            <a:extLst>
              <a:ext uri="{FF2B5EF4-FFF2-40B4-BE49-F238E27FC236}">
                <a16:creationId xmlns="" xmlns:a16="http://schemas.microsoft.com/office/drawing/2014/main" id="{C695CE9E-008F-4C57-A3D4-8AF96E8295AC}"/>
              </a:ext>
            </a:extLst>
          </p:cNvPr>
          <p:cNvSpPr/>
          <p:nvPr/>
        </p:nvSpPr>
        <p:spPr>
          <a:xfrm>
            <a:off x="261985" y="5957382"/>
            <a:ext cx="829395" cy="558170"/>
          </a:xfrm>
          <a:prstGeom prst="star8">
            <a:avLst/>
          </a:prstGeom>
          <a:noFill/>
          <a:ln>
            <a:solidFill>
              <a:srgbClr val="3B91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fld id="{81E620E6-C527-4187-9F01-69E77E2ED396}" type="slidenum">
              <a:rPr lang="fr-FR" smtClean="0">
                <a:solidFill>
                  <a:schemeClr val="bg1"/>
                </a:solidFill>
              </a:rPr>
              <a:t>2</a:t>
            </a:fld>
            <a:endParaRPr lang="fr-FR" dirty="0">
              <a:solidFill>
                <a:schemeClr val="bg1"/>
              </a:solidFill>
            </a:endParaRPr>
          </a:p>
        </p:txBody>
      </p:sp>
      <p:sp>
        <p:nvSpPr>
          <p:cNvPr id="11" name="Content Placeholder 2">
            <a:extLst>
              <a:ext uri="{FF2B5EF4-FFF2-40B4-BE49-F238E27FC236}">
                <a16:creationId xmlns="" xmlns:a16="http://schemas.microsoft.com/office/drawing/2014/main" id="{69476E85-E220-473C-9D19-998B6EF087E4}"/>
              </a:ext>
            </a:extLst>
          </p:cNvPr>
          <p:cNvSpPr txBox="1">
            <a:spLocks/>
          </p:cNvSpPr>
          <p:nvPr/>
        </p:nvSpPr>
        <p:spPr>
          <a:xfrm>
            <a:off x="609599" y="1600201"/>
            <a:ext cx="14440526" cy="4525963"/>
          </a:xfrm>
          <a:prstGeom prst="rect">
            <a:avLst/>
          </a:prstGeom>
        </p:spPr>
        <p:txBody>
          <a:bodyPr>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endParaRPr lang="en-US" sz="2800" dirty="0">
              <a:solidFill>
                <a:schemeClr val="bg1"/>
              </a:solidFill>
              <a:latin typeface="+mj-lt"/>
            </a:endParaRPr>
          </a:p>
        </p:txBody>
      </p:sp>
      <p:sp>
        <p:nvSpPr>
          <p:cNvPr id="3" name="Bulle ronde 2"/>
          <p:cNvSpPr/>
          <p:nvPr/>
        </p:nvSpPr>
        <p:spPr>
          <a:xfrm>
            <a:off x="2550998" y="672060"/>
            <a:ext cx="7598842" cy="3340706"/>
          </a:xfrm>
          <a:prstGeom prst="wedgeEllipseCallout">
            <a:avLst>
              <a:gd name="adj1" fmla="val -39939"/>
              <a:gd name="adj2" fmla="val 49896"/>
            </a:avLst>
          </a:prstGeom>
          <a:solidFill>
            <a:schemeClr val="bg2">
              <a:lumMod val="20000"/>
              <a:lumOff val="80000"/>
              <a:alpha val="57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Font typeface="Arial" panose="020B0604020202020204" pitchFamily="34" charset="0"/>
              <a:buChar char="•"/>
            </a:pPr>
            <a:endParaRPr lang="fr-FR"/>
          </a:p>
        </p:txBody>
      </p:sp>
      <p:pic>
        <p:nvPicPr>
          <p:cNvPr id="6" name="Image 5"/>
          <p:cNvPicPr>
            <a:picLocks noChangeAspect="1"/>
          </p:cNvPicPr>
          <p:nvPr/>
        </p:nvPicPr>
        <p:blipFill>
          <a:blip r:embed="rId3"/>
          <a:stretch>
            <a:fillRect/>
          </a:stretch>
        </p:blipFill>
        <p:spPr>
          <a:xfrm>
            <a:off x="2068286" y="4072542"/>
            <a:ext cx="1172343" cy="2053622"/>
          </a:xfrm>
          <a:prstGeom prst="roundRect">
            <a:avLst>
              <a:gd name="adj" fmla="val 4167"/>
            </a:avLst>
          </a:prstGeom>
          <a:solidFill>
            <a:srgbClr val="FFFFFF"/>
          </a:solidFill>
          <a:ln w="76200" cap="sq">
            <a:solidFill>
              <a:srgbClr val="1DA1F2"/>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7" name="ZoneTexte 6"/>
          <p:cNvSpPr txBox="1"/>
          <p:nvPr/>
        </p:nvSpPr>
        <p:spPr>
          <a:xfrm>
            <a:off x="3576573" y="1210813"/>
            <a:ext cx="8135648" cy="1938992"/>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rPr>
              <a:t>Test Engineer </a:t>
            </a:r>
            <a:endParaRPr lang="en-US" sz="2400" dirty="0" smtClean="0">
              <a:solidFill>
                <a:schemeClr val="bg1"/>
              </a:solidFill>
            </a:endParaRPr>
          </a:p>
          <a:p>
            <a:pPr marL="285750" indent="-285750">
              <a:buFont typeface="Arial" panose="020B0604020202020204" pitchFamily="34" charset="0"/>
              <a:buChar char="•"/>
            </a:pPr>
            <a:r>
              <a:rPr lang="en-US" sz="2400" dirty="0" smtClean="0">
                <a:solidFill>
                  <a:schemeClr val="bg1"/>
                </a:solidFill>
              </a:rPr>
              <a:t>Started </a:t>
            </a:r>
            <a:r>
              <a:rPr lang="en-US" sz="2400" dirty="0">
                <a:solidFill>
                  <a:schemeClr val="bg1"/>
                </a:solidFill>
              </a:rPr>
              <a:t>my first job as a tester in 2015</a:t>
            </a:r>
          </a:p>
          <a:p>
            <a:pPr marL="285750" indent="-285750">
              <a:buFont typeface="Arial" panose="020B0604020202020204" pitchFamily="34" charset="0"/>
              <a:buChar char="•"/>
            </a:pPr>
            <a:r>
              <a:rPr lang="en-US" sz="2400" dirty="0">
                <a:solidFill>
                  <a:schemeClr val="bg1"/>
                </a:solidFill>
              </a:rPr>
              <a:t>Ministry of testing meetup organizer in Sfax</a:t>
            </a:r>
          </a:p>
          <a:p>
            <a:pPr marL="285750" indent="-285750">
              <a:buFont typeface="Arial" panose="020B0604020202020204" pitchFamily="34" charset="0"/>
              <a:buChar char="•"/>
            </a:pPr>
            <a:r>
              <a:rPr lang="en-US" sz="2400" dirty="0" smtClean="0">
                <a:solidFill>
                  <a:schemeClr val="bg1"/>
                </a:solidFill>
              </a:rPr>
              <a:t>Gamification </a:t>
            </a:r>
            <a:r>
              <a:rPr lang="en-US" sz="2400" dirty="0">
                <a:solidFill>
                  <a:schemeClr val="bg1"/>
                </a:solidFill>
              </a:rPr>
              <a:t>in </a:t>
            </a:r>
            <a:r>
              <a:rPr lang="en-US" sz="2400" dirty="0" smtClean="0">
                <a:solidFill>
                  <a:schemeClr val="bg1"/>
                </a:solidFill>
              </a:rPr>
              <a:t>Testing</a:t>
            </a:r>
            <a:endParaRPr lang="fr-FR" sz="2400" dirty="0">
              <a:solidFill>
                <a:schemeClr val="bg1"/>
              </a:solidFill>
            </a:endParaRPr>
          </a:p>
          <a:p>
            <a:pPr marL="285750" indent="-285750">
              <a:buFont typeface="Arial" panose="020B0604020202020204" pitchFamily="34" charset="0"/>
              <a:buChar char="•"/>
            </a:pPr>
            <a:r>
              <a:rPr lang="fr-FR" sz="2400" dirty="0" smtClean="0">
                <a:solidFill>
                  <a:schemeClr val="bg1"/>
                </a:solidFill>
              </a:rPr>
              <a:t>IEEE Young Professional </a:t>
            </a:r>
            <a:r>
              <a:rPr lang="fr-FR" sz="2400" dirty="0" err="1" smtClean="0">
                <a:solidFill>
                  <a:schemeClr val="bg1"/>
                </a:solidFill>
              </a:rPr>
              <a:t>member</a:t>
            </a:r>
            <a:endParaRPr lang="en-US" sz="2400" dirty="0">
              <a:solidFill>
                <a:schemeClr val="bg1"/>
              </a:solidFill>
            </a:endParaRPr>
          </a:p>
        </p:txBody>
      </p:sp>
      <p:sp>
        <p:nvSpPr>
          <p:cNvPr id="16" name="Rectangle 15"/>
          <p:cNvSpPr/>
          <p:nvPr/>
        </p:nvSpPr>
        <p:spPr>
          <a:xfrm>
            <a:off x="4873407" y="3283589"/>
            <a:ext cx="2204594" cy="127639"/>
          </a:xfrm>
          <a:prstGeom prst="rect">
            <a:avLst/>
          </a:prstGeom>
          <a:solidFill>
            <a:srgbClr val="1DA1F2"/>
          </a:solidFill>
          <a:ln>
            <a:solidFill>
              <a:srgbClr val="1DA1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ln w="0"/>
              <a:solidFill>
                <a:schemeClr val="accent1"/>
              </a:solidFill>
              <a:effectLst>
                <a:outerShdw blurRad="38100" dist="25400" dir="5400000" algn="ctr" rotWithShape="0">
                  <a:srgbClr val="6E747A">
                    <a:alpha val="43000"/>
                  </a:srgbClr>
                </a:outerShdw>
              </a:effectLst>
            </a:endParaRPr>
          </a:p>
        </p:txBody>
      </p:sp>
      <p:sp>
        <p:nvSpPr>
          <p:cNvPr id="17" name="ZoneTexte 16"/>
          <p:cNvSpPr txBox="1"/>
          <p:nvPr/>
        </p:nvSpPr>
        <p:spPr>
          <a:xfrm>
            <a:off x="5306544" y="3498275"/>
            <a:ext cx="1898277" cy="400110"/>
          </a:xfrm>
          <a:prstGeom prst="rect">
            <a:avLst/>
          </a:prstGeom>
          <a:noFill/>
        </p:spPr>
        <p:txBody>
          <a:bodyPr wrap="none" rtlCol="0">
            <a:spAutoFit/>
          </a:bodyPr>
          <a:lstStyle/>
          <a:p>
            <a:r>
              <a:rPr lang="fr-FR" sz="2000" b="1" dirty="0">
                <a:solidFill>
                  <a:schemeClr val="bg1"/>
                </a:solidFill>
              </a:rPr>
              <a:t>@</a:t>
            </a:r>
            <a:r>
              <a:rPr lang="fr-FR" sz="2000" b="1" dirty="0" err="1">
                <a:solidFill>
                  <a:schemeClr val="bg1"/>
                </a:solidFill>
              </a:rPr>
              <a:t>emna</a:t>
            </a:r>
            <a:r>
              <a:rPr lang="fr-FR" sz="2000" b="1" dirty="0">
                <a:solidFill>
                  <a:schemeClr val="bg1"/>
                </a:solidFill>
              </a:rPr>
              <a:t>__</a:t>
            </a:r>
            <a:r>
              <a:rPr lang="fr-FR" sz="2000" b="1" dirty="0" err="1">
                <a:solidFill>
                  <a:schemeClr val="bg1"/>
                </a:solidFill>
              </a:rPr>
              <a:t>ayadi</a:t>
            </a:r>
            <a:endParaRPr lang="fr-FR" sz="2000" b="1" dirty="0">
              <a:solidFill>
                <a:schemeClr val="bg1"/>
              </a:solidFill>
            </a:endParaRPr>
          </a:p>
        </p:txBody>
      </p:sp>
      <p:pic>
        <p:nvPicPr>
          <p:cNvPr id="18" name="Picture 4" descr="RÃ©sultat de recherche d'images pour &quot;twitter icon&quo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873408" y="3498275"/>
            <a:ext cx="433136" cy="3523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287503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9D50F0DC-F7AC-4522-A1CB-F1B1DFD9B235}"/>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flipV="1">
            <a:off x="252662" y="236839"/>
            <a:ext cx="11677351" cy="959542"/>
          </a:xfrm>
          <a:prstGeom prst="rect">
            <a:avLst/>
          </a:prstGeom>
        </p:spPr>
      </p:pic>
      <p:sp>
        <p:nvSpPr>
          <p:cNvPr id="2" name="Title 1"/>
          <p:cNvSpPr>
            <a:spLocks noGrp="1"/>
          </p:cNvSpPr>
          <p:nvPr>
            <p:ph type="title"/>
          </p:nvPr>
        </p:nvSpPr>
        <p:spPr/>
        <p:txBody>
          <a:bodyPr>
            <a:normAutofit/>
          </a:bodyPr>
          <a:lstStyle/>
          <a:p>
            <a:pPr defTabSz="457200"/>
            <a:r>
              <a:rPr lang="en-US" b="1" dirty="0"/>
              <a:t>importance of collaboration</a:t>
            </a:r>
          </a:p>
        </p:txBody>
      </p:sp>
      <p:sp>
        <p:nvSpPr>
          <p:cNvPr id="22" name="Content Placeholder 17">
            <a:extLst>
              <a:ext uri="{FF2B5EF4-FFF2-40B4-BE49-F238E27FC236}">
                <a16:creationId xmlns:a16="http://schemas.microsoft.com/office/drawing/2014/main" xmlns="" id="{67B06D91-43B8-4047-A713-BC318ED749BB}"/>
              </a:ext>
            </a:extLst>
          </p:cNvPr>
          <p:cNvSpPr txBox="1">
            <a:spLocks/>
          </p:cNvSpPr>
          <p:nvPr/>
        </p:nvSpPr>
        <p:spPr>
          <a:xfrm>
            <a:off x="1066040" y="1958189"/>
            <a:ext cx="2486328" cy="913994"/>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fr-FR" sz="2000" b="1" dirty="0"/>
          </a:p>
        </p:txBody>
      </p:sp>
      <p:sp>
        <p:nvSpPr>
          <p:cNvPr id="30" name="Content Placeholder 17">
            <a:extLst>
              <a:ext uri="{FF2B5EF4-FFF2-40B4-BE49-F238E27FC236}">
                <a16:creationId xmlns:a16="http://schemas.microsoft.com/office/drawing/2014/main" xmlns="" id="{A6615E4D-F313-45C7-B505-52FAA1C73E41}"/>
              </a:ext>
            </a:extLst>
          </p:cNvPr>
          <p:cNvSpPr txBox="1">
            <a:spLocks/>
          </p:cNvSpPr>
          <p:nvPr/>
        </p:nvSpPr>
        <p:spPr>
          <a:xfrm>
            <a:off x="1078205" y="3460263"/>
            <a:ext cx="2784602" cy="1110671"/>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fr-FR" sz="2000" b="1" dirty="0"/>
          </a:p>
        </p:txBody>
      </p:sp>
      <p:sp>
        <p:nvSpPr>
          <p:cNvPr id="31" name="Content Placeholder 17">
            <a:extLst>
              <a:ext uri="{FF2B5EF4-FFF2-40B4-BE49-F238E27FC236}">
                <a16:creationId xmlns:a16="http://schemas.microsoft.com/office/drawing/2014/main" xmlns="" id="{28470836-B54E-41ED-B862-8A50F8579698}"/>
              </a:ext>
            </a:extLst>
          </p:cNvPr>
          <p:cNvSpPr txBox="1">
            <a:spLocks/>
          </p:cNvSpPr>
          <p:nvPr/>
        </p:nvSpPr>
        <p:spPr>
          <a:xfrm>
            <a:off x="1078205" y="1955226"/>
            <a:ext cx="10393359" cy="1110671"/>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2000" b="1" dirty="0"/>
          </a:p>
        </p:txBody>
      </p:sp>
      <p:sp>
        <p:nvSpPr>
          <p:cNvPr id="34" name="Content Placeholder 17">
            <a:extLst>
              <a:ext uri="{FF2B5EF4-FFF2-40B4-BE49-F238E27FC236}">
                <a16:creationId xmlns:a16="http://schemas.microsoft.com/office/drawing/2014/main" xmlns="" id="{2C851789-7A4F-4F00-96C8-FD3C3DDF5A6F}"/>
              </a:ext>
            </a:extLst>
          </p:cNvPr>
          <p:cNvSpPr txBox="1">
            <a:spLocks/>
          </p:cNvSpPr>
          <p:nvPr/>
        </p:nvSpPr>
        <p:spPr>
          <a:xfrm>
            <a:off x="1078205" y="3516131"/>
            <a:ext cx="9944860" cy="388850"/>
          </a:xfrm>
          <a:prstGeom prst="rect">
            <a:avLst/>
          </a:prstGeom>
        </p:spPr>
        <p:txBody>
          <a:bodyPr vert="horz" lIns="91440" tIns="45720" rIns="91440" bIns="45720" rtlCol="0">
            <a:no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fr-FR" sz="2000" b="1" dirty="0"/>
          </a:p>
        </p:txBody>
      </p:sp>
      <p:sp>
        <p:nvSpPr>
          <p:cNvPr id="13" name="Star: 8 Points 12">
            <a:extLst>
              <a:ext uri="{FF2B5EF4-FFF2-40B4-BE49-F238E27FC236}">
                <a16:creationId xmlns:a16="http://schemas.microsoft.com/office/drawing/2014/main" xmlns="" id="{2B97C451-3D52-478A-B852-D29BBEFD5E09}"/>
              </a:ext>
            </a:extLst>
          </p:cNvPr>
          <p:cNvSpPr/>
          <p:nvPr/>
        </p:nvSpPr>
        <p:spPr>
          <a:xfrm>
            <a:off x="261985" y="5957382"/>
            <a:ext cx="829395" cy="558170"/>
          </a:xfrm>
          <a:prstGeom prst="star8">
            <a:avLst/>
          </a:prstGeom>
          <a:noFill/>
          <a:ln>
            <a:solidFill>
              <a:srgbClr val="3B91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fld id="{81E620E6-C527-4187-9F01-69E77E2ED396}" type="slidenum">
              <a:rPr lang="fr-FR" smtClean="0">
                <a:solidFill>
                  <a:schemeClr val="bg1"/>
                </a:solidFill>
              </a:rPr>
              <a:t>20</a:t>
            </a:fld>
            <a:endParaRPr lang="fr-FR" dirty="0">
              <a:solidFill>
                <a:schemeClr val="bg1"/>
              </a:solidFill>
            </a:endParaRPr>
          </a:p>
        </p:txBody>
      </p:sp>
      <p:pic>
        <p:nvPicPr>
          <p:cNvPr id="14" name="Picture 2" descr="Best Idea light bulbs concept hand drawn with black marker on white. Teamwork makes the best idea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45720" y="1309697"/>
            <a:ext cx="3731480" cy="2988384"/>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p:cNvSpPr/>
          <p:nvPr/>
        </p:nvSpPr>
        <p:spPr>
          <a:xfrm>
            <a:off x="153726" y="4035838"/>
            <a:ext cx="11875222" cy="2585323"/>
          </a:xfrm>
          <a:prstGeom prst="rect">
            <a:avLst/>
          </a:prstGeom>
          <a:noFill/>
        </p:spPr>
        <p:txBody>
          <a:bodyPr wrap="square" lIns="91440" tIns="45720" rIns="91440" bIns="45720">
            <a:spAutoFit/>
          </a:bodyPr>
          <a:lstStyle/>
          <a:p>
            <a:pPr algn="ctr"/>
            <a:r>
              <a:rPr lang="fr-FR" sz="5400" b="1" dirty="0">
                <a:ln>
                  <a:solidFill>
                    <a:srgbClr val="1DA1F2"/>
                  </a:solidFill>
                </a:ln>
                <a:solidFill>
                  <a:schemeClr val="bg1">
                    <a:lumMod val="75000"/>
                  </a:schemeClr>
                </a:solidFill>
                <a:latin typeface="Gotham-Bold"/>
              </a:rPr>
              <a:t>Collaboration leads to best practices and value for the organization</a:t>
            </a:r>
          </a:p>
        </p:txBody>
      </p:sp>
    </p:spTree>
    <p:extLst>
      <p:ext uri="{BB962C8B-B14F-4D97-AF65-F5344CB8AC3E}">
        <p14:creationId xmlns:p14="http://schemas.microsoft.com/office/powerpoint/2010/main" val="85904326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 xmlns:a16="http://schemas.microsoft.com/office/drawing/2014/main" id="{9D50F0DC-F7AC-4522-A1CB-F1B1DFD9B235}"/>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flipV="1">
            <a:off x="252662" y="236839"/>
            <a:ext cx="11677351" cy="959542"/>
          </a:xfrm>
          <a:prstGeom prst="rect">
            <a:avLst/>
          </a:prstGeom>
        </p:spPr>
      </p:pic>
      <p:sp>
        <p:nvSpPr>
          <p:cNvPr id="2" name="Title 1"/>
          <p:cNvSpPr>
            <a:spLocks noGrp="1"/>
          </p:cNvSpPr>
          <p:nvPr>
            <p:ph type="title"/>
          </p:nvPr>
        </p:nvSpPr>
        <p:spPr/>
        <p:txBody>
          <a:bodyPr>
            <a:normAutofit/>
          </a:bodyPr>
          <a:lstStyle/>
          <a:p>
            <a:pPr defTabSz="457200"/>
            <a:endParaRPr lang="en-US" b="1" dirty="0"/>
          </a:p>
        </p:txBody>
      </p:sp>
      <p:sp>
        <p:nvSpPr>
          <p:cNvPr id="22" name="Content Placeholder 17">
            <a:extLst>
              <a:ext uri="{FF2B5EF4-FFF2-40B4-BE49-F238E27FC236}">
                <a16:creationId xmlns="" xmlns:a16="http://schemas.microsoft.com/office/drawing/2014/main" id="{67B06D91-43B8-4047-A713-BC318ED749BB}"/>
              </a:ext>
            </a:extLst>
          </p:cNvPr>
          <p:cNvSpPr txBox="1">
            <a:spLocks/>
          </p:cNvSpPr>
          <p:nvPr/>
        </p:nvSpPr>
        <p:spPr>
          <a:xfrm>
            <a:off x="1066040" y="1958189"/>
            <a:ext cx="2486328" cy="913994"/>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fr-FR" sz="2000" b="1" dirty="0"/>
          </a:p>
        </p:txBody>
      </p:sp>
      <p:sp>
        <p:nvSpPr>
          <p:cNvPr id="30" name="Content Placeholder 17">
            <a:extLst>
              <a:ext uri="{FF2B5EF4-FFF2-40B4-BE49-F238E27FC236}">
                <a16:creationId xmlns="" xmlns:a16="http://schemas.microsoft.com/office/drawing/2014/main" id="{A6615E4D-F313-45C7-B505-52FAA1C73E41}"/>
              </a:ext>
            </a:extLst>
          </p:cNvPr>
          <p:cNvSpPr txBox="1">
            <a:spLocks/>
          </p:cNvSpPr>
          <p:nvPr/>
        </p:nvSpPr>
        <p:spPr>
          <a:xfrm>
            <a:off x="1078205" y="3460263"/>
            <a:ext cx="2784602" cy="1110671"/>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fr-FR" sz="2000" b="1" dirty="0"/>
          </a:p>
        </p:txBody>
      </p:sp>
      <p:sp>
        <p:nvSpPr>
          <p:cNvPr id="31" name="Content Placeholder 17">
            <a:extLst>
              <a:ext uri="{FF2B5EF4-FFF2-40B4-BE49-F238E27FC236}">
                <a16:creationId xmlns="" xmlns:a16="http://schemas.microsoft.com/office/drawing/2014/main" id="{28470836-B54E-41ED-B862-8A50F8579698}"/>
              </a:ext>
            </a:extLst>
          </p:cNvPr>
          <p:cNvSpPr txBox="1">
            <a:spLocks/>
          </p:cNvSpPr>
          <p:nvPr/>
        </p:nvSpPr>
        <p:spPr>
          <a:xfrm>
            <a:off x="1078205" y="1955226"/>
            <a:ext cx="10393359" cy="1110671"/>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2000" b="1" dirty="0"/>
          </a:p>
        </p:txBody>
      </p:sp>
      <p:sp>
        <p:nvSpPr>
          <p:cNvPr id="34" name="Content Placeholder 17">
            <a:extLst>
              <a:ext uri="{FF2B5EF4-FFF2-40B4-BE49-F238E27FC236}">
                <a16:creationId xmlns="" xmlns:a16="http://schemas.microsoft.com/office/drawing/2014/main" id="{2C851789-7A4F-4F00-96C8-FD3C3DDF5A6F}"/>
              </a:ext>
            </a:extLst>
          </p:cNvPr>
          <p:cNvSpPr txBox="1">
            <a:spLocks/>
          </p:cNvSpPr>
          <p:nvPr/>
        </p:nvSpPr>
        <p:spPr>
          <a:xfrm>
            <a:off x="1078205" y="3516131"/>
            <a:ext cx="9944860" cy="388850"/>
          </a:xfrm>
          <a:prstGeom prst="rect">
            <a:avLst/>
          </a:prstGeom>
        </p:spPr>
        <p:txBody>
          <a:bodyPr vert="horz" lIns="91440" tIns="45720" rIns="91440" bIns="45720" rtlCol="0">
            <a:no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fr-FR" sz="2000" b="1" dirty="0"/>
          </a:p>
        </p:txBody>
      </p:sp>
      <p:sp>
        <p:nvSpPr>
          <p:cNvPr id="13" name="Star: 8 Points 12">
            <a:extLst>
              <a:ext uri="{FF2B5EF4-FFF2-40B4-BE49-F238E27FC236}">
                <a16:creationId xmlns="" xmlns:a16="http://schemas.microsoft.com/office/drawing/2014/main" id="{2B97C451-3D52-478A-B852-D29BBEFD5E09}"/>
              </a:ext>
            </a:extLst>
          </p:cNvPr>
          <p:cNvSpPr/>
          <p:nvPr/>
        </p:nvSpPr>
        <p:spPr>
          <a:xfrm>
            <a:off x="261985" y="5957382"/>
            <a:ext cx="829395" cy="558170"/>
          </a:xfrm>
          <a:prstGeom prst="star8">
            <a:avLst/>
          </a:prstGeom>
          <a:noFill/>
          <a:ln>
            <a:solidFill>
              <a:srgbClr val="3B91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fld id="{81E620E6-C527-4187-9F01-69E77E2ED396}" type="slidenum">
              <a:rPr lang="fr-FR" smtClean="0">
                <a:solidFill>
                  <a:schemeClr val="bg1"/>
                </a:solidFill>
              </a:rPr>
              <a:t>21</a:t>
            </a:fld>
            <a:endParaRPr lang="fr-FR" dirty="0">
              <a:solidFill>
                <a:schemeClr val="bg1"/>
              </a:solidFill>
            </a:endParaRPr>
          </a:p>
        </p:txBody>
      </p:sp>
      <p:pic>
        <p:nvPicPr>
          <p:cNvPr id="16" name="Picture 4" descr="Image associÃ©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2775" y="139918"/>
            <a:ext cx="11817124" cy="6508578"/>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p:cNvSpPr/>
          <p:nvPr/>
        </p:nvSpPr>
        <p:spPr>
          <a:xfrm>
            <a:off x="720436" y="633565"/>
            <a:ext cx="10538791" cy="2585323"/>
          </a:xfrm>
          <a:prstGeom prst="rect">
            <a:avLst/>
          </a:prstGeom>
          <a:noFill/>
        </p:spPr>
        <p:txBody>
          <a:bodyPr wrap="square" lIns="91440" tIns="45720" rIns="91440" bIns="45720">
            <a:spAutoFit/>
          </a:bodyPr>
          <a:lstStyle/>
          <a:p>
            <a:pPr algn="ctr"/>
            <a:r>
              <a:rPr lang="en-US" sz="5400" b="1" dirty="0">
                <a:ln>
                  <a:solidFill>
                    <a:srgbClr val="1DA1F2"/>
                  </a:solidFill>
                </a:ln>
                <a:latin typeface="Gotham-Bold"/>
              </a:rPr>
              <a:t>“Modern Testing is for Teams more than for Testers” </a:t>
            </a:r>
            <a:br>
              <a:rPr lang="en-US" sz="5400" b="1" dirty="0">
                <a:ln>
                  <a:solidFill>
                    <a:srgbClr val="1DA1F2"/>
                  </a:solidFill>
                </a:ln>
                <a:latin typeface="Gotham-Bold"/>
              </a:rPr>
            </a:br>
            <a:r>
              <a:rPr lang="fr-FR" sz="5400" b="1" dirty="0">
                <a:ln>
                  <a:solidFill>
                    <a:srgbClr val="1DA1F2"/>
                  </a:solidFill>
                </a:ln>
                <a:latin typeface="Gotham-Bold"/>
              </a:rPr>
              <a:t> </a:t>
            </a:r>
          </a:p>
        </p:txBody>
      </p:sp>
      <p:sp>
        <p:nvSpPr>
          <p:cNvPr id="11" name="Star: 8 Points 10">
            <a:extLst>
              <a:ext uri="{FF2B5EF4-FFF2-40B4-BE49-F238E27FC236}">
                <a16:creationId xmlns="" xmlns:a16="http://schemas.microsoft.com/office/drawing/2014/main" id="{2637B4E2-04E8-4EAA-8709-C83553EAD3E7}"/>
              </a:ext>
            </a:extLst>
          </p:cNvPr>
          <p:cNvSpPr/>
          <p:nvPr/>
        </p:nvSpPr>
        <p:spPr>
          <a:xfrm>
            <a:off x="414385" y="6109782"/>
            <a:ext cx="829395" cy="558170"/>
          </a:xfrm>
          <a:prstGeom prst="star8">
            <a:avLst/>
          </a:prstGeom>
          <a:solidFill>
            <a:schemeClr val="tx1"/>
          </a:solidFill>
          <a:ln>
            <a:solidFill>
              <a:srgbClr val="3B91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fld id="{81E620E6-C527-4187-9F01-69E77E2ED396}" type="slidenum">
              <a:rPr lang="fr-FR" smtClean="0">
                <a:solidFill>
                  <a:schemeClr val="bg1"/>
                </a:solidFill>
              </a:rPr>
              <a:t>21</a:t>
            </a:fld>
            <a:endParaRPr lang="fr-FR" dirty="0">
              <a:solidFill>
                <a:schemeClr val="bg1"/>
              </a:solidFill>
            </a:endParaRPr>
          </a:p>
        </p:txBody>
      </p:sp>
      <p:sp>
        <p:nvSpPr>
          <p:cNvPr id="5" name="Rectangle 4">
            <a:extLst>
              <a:ext uri="{FF2B5EF4-FFF2-40B4-BE49-F238E27FC236}">
                <a16:creationId xmlns="" xmlns:a16="http://schemas.microsoft.com/office/drawing/2014/main" id="{658820D4-A0D1-41CC-9394-4314867DAEF1}"/>
              </a:ext>
            </a:extLst>
          </p:cNvPr>
          <p:cNvSpPr/>
          <p:nvPr/>
        </p:nvSpPr>
        <p:spPr>
          <a:xfrm>
            <a:off x="521207" y="3271145"/>
            <a:ext cx="4390697" cy="2339532"/>
          </a:xfrm>
          <a:prstGeom prst="rect">
            <a:avLst/>
          </a:prstGeom>
          <a:gradFill flip="none" rotWithShape="1">
            <a:gsLst>
              <a:gs pos="25000">
                <a:srgbClr val="1A5C57"/>
              </a:gs>
              <a:gs pos="53000">
                <a:schemeClr val="accent6">
                  <a:lumMod val="0"/>
                  <a:lumOff val="100000"/>
                </a:schemeClr>
              </a:gs>
              <a:gs pos="84000">
                <a:srgbClr val="BEDCF4"/>
              </a:gs>
            </a:gsLst>
            <a:path path="circle">
              <a:fillToRect l="50000" t="-80000" r="50000" b="180000"/>
            </a:path>
            <a:tileRect/>
          </a:gradFill>
          <a:ln w="952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2400" b="1" i="1" dirty="0">
                <a:solidFill>
                  <a:schemeClr val="bg1"/>
                </a:solidFill>
                <a:latin typeface="Consolas" panose="020B0609020204030204" pitchFamily="49" charset="0"/>
              </a:rPr>
              <a:t>« Just as </a:t>
            </a:r>
            <a:r>
              <a:rPr lang="fr-FR" sz="2400" b="1" i="1" dirty="0" err="1">
                <a:solidFill>
                  <a:schemeClr val="bg1"/>
                </a:solidFill>
                <a:latin typeface="Consolas" panose="020B0609020204030204" pitchFamily="49" charset="0"/>
              </a:rPr>
              <a:t>great</a:t>
            </a:r>
            <a:r>
              <a:rPr lang="fr-FR" sz="2400" b="1" i="1" dirty="0">
                <a:solidFill>
                  <a:schemeClr val="bg1"/>
                </a:solidFill>
                <a:latin typeface="Consolas" panose="020B0609020204030204" pitchFamily="49" charset="0"/>
              </a:rPr>
              <a:t> football, </a:t>
            </a:r>
            <a:r>
              <a:rPr lang="fr-FR" sz="2400" b="1" i="1" dirty="0" err="1">
                <a:solidFill>
                  <a:schemeClr val="bg1"/>
                </a:solidFill>
                <a:latin typeface="Consolas" panose="020B0609020204030204" pitchFamily="49" charset="0"/>
              </a:rPr>
              <a:t>great</a:t>
            </a:r>
            <a:r>
              <a:rPr lang="fr-FR" sz="2400" b="1" i="1" dirty="0">
                <a:solidFill>
                  <a:schemeClr val="bg1"/>
                </a:solidFill>
                <a:latin typeface="Consolas" panose="020B0609020204030204" pitchFamily="49" charset="0"/>
              </a:rPr>
              <a:t> software </a:t>
            </a:r>
            <a:r>
              <a:rPr lang="fr-FR" sz="2400" b="1" i="1" dirty="0" err="1">
                <a:solidFill>
                  <a:schemeClr val="bg1"/>
                </a:solidFill>
                <a:latin typeface="Consolas" panose="020B0609020204030204" pitchFamily="49" charset="0"/>
              </a:rPr>
              <a:t>comes</a:t>
            </a:r>
            <a:r>
              <a:rPr lang="fr-FR" sz="2400" b="1" i="1" dirty="0">
                <a:solidFill>
                  <a:schemeClr val="bg1"/>
                </a:solidFill>
                <a:latin typeface="Consolas" panose="020B0609020204030204" pitchFamily="49" charset="0"/>
              </a:rPr>
              <a:t> </a:t>
            </a:r>
            <a:r>
              <a:rPr lang="fr-FR" sz="2400" b="1" i="1" dirty="0" err="1">
                <a:solidFill>
                  <a:schemeClr val="bg1"/>
                </a:solidFill>
                <a:latin typeface="Consolas" panose="020B0609020204030204" pitchFamily="49" charset="0"/>
              </a:rPr>
              <a:t>from</a:t>
            </a:r>
            <a:r>
              <a:rPr lang="fr-FR" sz="2400" b="1" i="1" dirty="0">
                <a:solidFill>
                  <a:schemeClr val="bg1"/>
                </a:solidFill>
                <a:latin typeface="Consolas" panose="020B0609020204030204" pitchFamily="49" charset="0"/>
              </a:rPr>
              <a:t> </a:t>
            </a:r>
            <a:r>
              <a:rPr lang="fr-FR" sz="2400" b="1" i="1" dirty="0" err="1">
                <a:solidFill>
                  <a:schemeClr val="bg1"/>
                </a:solidFill>
                <a:latin typeface="Consolas" panose="020B0609020204030204" pitchFamily="49" charset="0"/>
              </a:rPr>
              <a:t>great</a:t>
            </a:r>
            <a:r>
              <a:rPr lang="fr-FR" sz="2400" b="1" i="1" dirty="0">
                <a:solidFill>
                  <a:schemeClr val="bg1"/>
                </a:solidFill>
                <a:latin typeface="Consolas" panose="020B0609020204030204" pitchFamily="49" charset="0"/>
              </a:rPr>
              <a:t> collaboration »</a:t>
            </a:r>
            <a:br>
              <a:rPr lang="fr-FR" sz="2400" b="1" i="1" dirty="0">
                <a:solidFill>
                  <a:schemeClr val="bg1"/>
                </a:solidFill>
                <a:latin typeface="Consolas" panose="020B0609020204030204" pitchFamily="49" charset="0"/>
              </a:rPr>
            </a:br>
            <a:endParaRPr lang="fr-FR" sz="2400" b="1" i="1" dirty="0">
              <a:solidFill>
                <a:schemeClr val="bg1"/>
              </a:solidFill>
              <a:latin typeface="Consolas" panose="020B0609020204030204" pitchFamily="49" charset="0"/>
            </a:endParaRPr>
          </a:p>
          <a:p>
            <a:pPr lvl="4"/>
            <a:r>
              <a:rPr lang="fr-FR" sz="2000" dirty="0">
                <a:solidFill>
                  <a:schemeClr val="bg1"/>
                </a:solidFill>
                <a:latin typeface="Consolas" panose="020B0609020204030204" pitchFamily="49" charset="0"/>
              </a:rPr>
              <a:t>	Ingo Philip </a:t>
            </a:r>
          </a:p>
        </p:txBody>
      </p:sp>
      <p:sp>
        <p:nvSpPr>
          <p:cNvPr id="18" name="Rectangle 17">
            <a:extLst>
              <a:ext uri="{FF2B5EF4-FFF2-40B4-BE49-F238E27FC236}">
                <a16:creationId xmlns="" xmlns:a16="http://schemas.microsoft.com/office/drawing/2014/main" id="{53F9A672-C082-4DFB-98FE-BB4C4F474FC2}"/>
              </a:ext>
            </a:extLst>
          </p:cNvPr>
          <p:cNvSpPr/>
          <p:nvPr/>
        </p:nvSpPr>
        <p:spPr>
          <a:xfrm>
            <a:off x="7416241" y="3271145"/>
            <a:ext cx="4390697" cy="2339532"/>
          </a:xfrm>
          <a:prstGeom prst="rect">
            <a:avLst/>
          </a:prstGeom>
          <a:gradFill flip="none" rotWithShape="1">
            <a:gsLst>
              <a:gs pos="25000">
                <a:srgbClr val="1A5C57"/>
              </a:gs>
              <a:gs pos="53000">
                <a:schemeClr val="accent6">
                  <a:lumMod val="0"/>
                  <a:lumOff val="100000"/>
                </a:schemeClr>
              </a:gs>
              <a:gs pos="84000">
                <a:srgbClr val="BEDCF4"/>
              </a:gs>
            </a:gsLst>
            <a:path path="circle">
              <a:fillToRect l="50000" t="-80000" r="50000" b="180000"/>
            </a:path>
            <a:tileRect/>
          </a:gradFill>
          <a:ln w="952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2400" b="1" i="1" dirty="0">
                <a:solidFill>
                  <a:schemeClr val="bg1"/>
                </a:solidFill>
                <a:latin typeface="Consolas" panose="020B0609020204030204" pitchFamily="49" charset="0"/>
              </a:rPr>
              <a:t>« The </a:t>
            </a:r>
            <a:r>
              <a:rPr lang="fr-FR" sz="2400" b="1" i="1" dirty="0" err="1">
                <a:solidFill>
                  <a:schemeClr val="bg1"/>
                </a:solidFill>
                <a:latin typeface="Consolas" panose="020B0609020204030204" pitchFamily="49" charset="0"/>
              </a:rPr>
              <a:t>strength</a:t>
            </a:r>
            <a:r>
              <a:rPr lang="fr-FR" sz="2400" b="1" i="1" dirty="0">
                <a:solidFill>
                  <a:schemeClr val="bg1"/>
                </a:solidFill>
                <a:latin typeface="Consolas" panose="020B0609020204030204" pitchFamily="49" charset="0"/>
              </a:rPr>
              <a:t> of the team </a:t>
            </a:r>
            <a:r>
              <a:rPr lang="fr-FR" sz="2400" b="1" i="1" dirty="0" err="1">
                <a:solidFill>
                  <a:schemeClr val="bg1"/>
                </a:solidFill>
                <a:latin typeface="Consolas" panose="020B0609020204030204" pitchFamily="49" charset="0"/>
              </a:rPr>
              <a:t>is</a:t>
            </a:r>
            <a:r>
              <a:rPr lang="fr-FR" sz="2400" b="1" i="1" dirty="0">
                <a:solidFill>
                  <a:schemeClr val="bg1"/>
                </a:solidFill>
                <a:latin typeface="Consolas" panose="020B0609020204030204" pitchFamily="49" charset="0"/>
              </a:rPr>
              <a:t> in </a:t>
            </a:r>
            <a:r>
              <a:rPr lang="fr-FR" sz="2400" b="1" i="1" dirty="0" err="1">
                <a:solidFill>
                  <a:schemeClr val="bg1"/>
                </a:solidFill>
                <a:latin typeface="Consolas" panose="020B0609020204030204" pitchFamily="49" charset="0"/>
              </a:rPr>
              <a:t>each</a:t>
            </a:r>
            <a:r>
              <a:rPr lang="fr-FR" sz="2400" b="1" i="1" dirty="0">
                <a:solidFill>
                  <a:schemeClr val="bg1"/>
                </a:solidFill>
                <a:latin typeface="Consolas" panose="020B0609020204030204" pitchFamily="49" charset="0"/>
              </a:rPr>
              <a:t> </a:t>
            </a:r>
            <a:r>
              <a:rPr lang="fr-FR" sz="2400" b="1" i="1" dirty="0" err="1">
                <a:solidFill>
                  <a:schemeClr val="bg1"/>
                </a:solidFill>
                <a:latin typeface="Consolas" panose="020B0609020204030204" pitchFamily="49" charset="0"/>
              </a:rPr>
              <a:t>individual</a:t>
            </a:r>
            <a:r>
              <a:rPr lang="fr-FR" sz="2400" b="1" i="1" dirty="0">
                <a:solidFill>
                  <a:schemeClr val="bg1"/>
                </a:solidFill>
                <a:latin typeface="Consolas" panose="020B0609020204030204" pitchFamily="49" charset="0"/>
              </a:rPr>
              <a:t> </a:t>
            </a:r>
            <a:r>
              <a:rPr lang="fr-FR" sz="2400" b="1" i="1" dirty="0" err="1">
                <a:solidFill>
                  <a:schemeClr val="bg1"/>
                </a:solidFill>
                <a:latin typeface="Consolas" panose="020B0609020204030204" pitchFamily="49" charset="0"/>
              </a:rPr>
              <a:t>member</a:t>
            </a:r>
            <a:r>
              <a:rPr lang="fr-FR" sz="2400" b="1" i="1" dirty="0">
                <a:solidFill>
                  <a:schemeClr val="bg1"/>
                </a:solidFill>
                <a:latin typeface="Consolas" panose="020B0609020204030204" pitchFamily="49" charset="0"/>
              </a:rPr>
              <a:t>.</a:t>
            </a:r>
          </a:p>
          <a:p>
            <a:r>
              <a:rPr lang="fr-FR" sz="2400" b="1" i="1" dirty="0">
                <a:solidFill>
                  <a:schemeClr val="bg1"/>
                </a:solidFill>
                <a:latin typeface="Consolas" panose="020B0609020204030204" pitchFamily="49" charset="0"/>
              </a:rPr>
              <a:t>The </a:t>
            </a:r>
            <a:r>
              <a:rPr lang="fr-FR" sz="2400" b="1" i="1" dirty="0" err="1">
                <a:solidFill>
                  <a:schemeClr val="bg1"/>
                </a:solidFill>
                <a:latin typeface="Consolas" panose="020B0609020204030204" pitchFamily="49" charset="0"/>
              </a:rPr>
              <a:t>strength</a:t>
            </a:r>
            <a:r>
              <a:rPr lang="fr-FR" sz="2400" b="1" i="1" dirty="0">
                <a:solidFill>
                  <a:schemeClr val="bg1"/>
                </a:solidFill>
                <a:latin typeface="Consolas" panose="020B0609020204030204" pitchFamily="49" charset="0"/>
              </a:rPr>
              <a:t> of </a:t>
            </a:r>
            <a:r>
              <a:rPr lang="fr-FR" sz="2400" b="1" i="1" dirty="0" err="1">
                <a:solidFill>
                  <a:schemeClr val="bg1"/>
                </a:solidFill>
                <a:latin typeface="Consolas" panose="020B0609020204030204" pitchFamily="49" charset="0"/>
              </a:rPr>
              <a:t>each</a:t>
            </a:r>
            <a:r>
              <a:rPr lang="fr-FR" sz="2400" b="1" i="1" dirty="0">
                <a:solidFill>
                  <a:schemeClr val="bg1"/>
                </a:solidFill>
                <a:latin typeface="Consolas" panose="020B0609020204030204" pitchFamily="49" charset="0"/>
              </a:rPr>
              <a:t> </a:t>
            </a:r>
            <a:r>
              <a:rPr lang="fr-FR" sz="2400" b="1" i="1" dirty="0" err="1">
                <a:solidFill>
                  <a:schemeClr val="bg1"/>
                </a:solidFill>
                <a:latin typeface="Consolas" panose="020B0609020204030204" pitchFamily="49" charset="0"/>
              </a:rPr>
              <a:t>member</a:t>
            </a:r>
            <a:r>
              <a:rPr lang="fr-FR" sz="2400" b="1" i="1" dirty="0">
                <a:solidFill>
                  <a:schemeClr val="bg1"/>
                </a:solidFill>
                <a:latin typeface="Consolas" panose="020B0609020204030204" pitchFamily="49" charset="0"/>
              </a:rPr>
              <a:t> </a:t>
            </a:r>
            <a:r>
              <a:rPr lang="fr-FR" sz="2400" b="1" i="1" dirty="0" err="1">
                <a:solidFill>
                  <a:schemeClr val="bg1"/>
                </a:solidFill>
                <a:latin typeface="Consolas" panose="020B0609020204030204" pitchFamily="49" charset="0"/>
              </a:rPr>
              <a:t>is</a:t>
            </a:r>
            <a:r>
              <a:rPr lang="fr-FR" sz="2400" b="1" i="1" dirty="0">
                <a:solidFill>
                  <a:schemeClr val="bg1"/>
                </a:solidFill>
                <a:latin typeface="Consolas" panose="020B0609020204030204" pitchFamily="49" charset="0"/>
              </a:rPr>
              <a:t> the team »</a:t>
            </a:r>
          </a:p>
          <a:p>
            <a:pPr lvl="4"/>
            <a:r>
              <a:rPr lang="fr-FR" sz="2000" dirty="0">
                <a:solidFill>
                  <a:schemeClr val="bg1"/>
                </a:solidFill>
                <a:latin typeface="Consolas" panose="020B0609020204030204" pitchFamily="49" charset="0"/>
              </a:rPr>
              <a:t>	Phil Jackson </a:t>
            </a:r>
          </a:p>
        </p:txBody>
      </p:sp>
    </p:spTree>
    <p:extLst>
      <p:ext uri="{BB962C8B-B14F-4D97-AF65-F5344CB8AC3E}">
        <p14:creationId xmlns:p14="http://schemas.microsoft.com/office/powerpoint/2010/main" val="410926040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RÃ©sultat de recherche d'images pour &quot;whole team approach&quot;"/>
          <p:cNvPicPr>
            <a:picLocks noChangeAspect="1" noChangeArrowheads="1"/>
          </p:cNvPicPr>
          <p:nvPr/>
        </p:nvPicPr>
        <p:blipFill>
          <a:blip r:embed="rId3">
            <a:clrChange>
              <a:clrFrom>
                <a:srgbClr val="545C49"/>
              </a:clrFrom>
              <a:clrTo>
                <a:srgbClr val="545C49">
                  <a:alpha val="0"/>
                </a:srgbClr>
              </a:clrTo>
            </a:clrChange>
            <a:lum bright="70000" contrast="-70000"/>
            <a:extLst>
              <a:ext uri="{28A0092B-C50C-407E-A947-70E740481C1C}">
                <a14:useLocalDpi xmlns:a14="http://schemas.microsoft.com/office/drawing/2010/main" val="0"/>
              </a:ext>
            </a:extLst>
          </a:blip>
          <a:srcRect/>
          <a:stretch>
            <a:fillRect/>
          </a:stretch>
        </p:blipFill>
        <p:spPr bwMode="auto">
          <a:xfrm>
            <a:off x="261984" y="259080"/>
            <a:ext cx="11668029" cy="6332896"/>
          </a:xfrm>
          <a:prstGeom prst="rect">
            <a:avLst/>
          </a:prstGeom>
          <a:ln>
            <a:noFill/>
          </a:ln>
          <a:effectLst>
            <a:glow rad="127000">
              <a:schemeClr val="accent1">
                <a:alpha val="17000"/>
              </a:schemeClr>
            </a:glow>
            <a:outerShdw blurRad="292100" dist="139700" dir="2700000" algn="tl" rotWithShape="0">
              <a:srgbClr val="333333">
                <a:alpha val="16000"/>
              </a:srgbClr>
            </a:outerShdw>
            <a:reflection stA="45000" endPos="65000" dist="63500" dir="5400000" sy="-100000" algn="bl" rotWithShape="0"/>
          </a:effectLst>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 xmlns:a16="http://schemas.microsoft.com/office/drawing/2014/main" id="{DD7E896C-AC70-4CBA-931F-B2B4881C68FD}"/>
              </a:ext>
            </a:extLst>
          </p:cNvPr>
          <p:cNvSpPr>
            <a:spLocks noGrp="1"/>
          </p:cNvSpPr>
          <p:nvPr>
            <p:ph type="title"/>
          </p:nvPr>
        </p:nvSpPr>
        <p:spPr/>
        <p:txBody>
          <a:bodyPr/>
          <a:lstStyle/>
          <a:p>
            <a:r>
              <a:rPr lang="fr-FR" dirty="0"/>
              <a:t>Conclusion</a:t>
            </a:r>
          </a:p>
        </p:txBody>
      </p:sp>
      <p:sp>
        <p:nvSpPr>
          <p:cNvPr id="4" name="Rectangle 3">
            <a:extLst>
              <a:ext uri="{FF2B5EF4-FFF2-40B4-BE49-F238E27FC236}">
                <a16:creationId xmlns="" xmlns:a16="http://schemas.microsoft.com/office/drawing/2014/main" id="{62AA417B-6C3E-4CD3-BBC6-F7B79D38AEA4}"/>
              </a:ext>
            </a:extLst>
          </p:cNvPr>
          <p:cNvSpPr/>
          <p:nvPr/>
        </p:nvSpPr>
        <p:spPr>
          <a:xfrm>
            <a:off x="875466" y="1555442"/>
            <a:ext cx="10998478" cy="818622"/>
          </a:xfrm>
          <a:prstGeom prst="rect">
            <a:avLst/>
          </a:prstGeom>
        </p:spPr>
        <p:txBody>
          <a:bodyPr wrap="square">
            <a:spAutoFit/>
          </a:bodyPr>
          <a:lstStyle/>
          <a:p>
            <a:pPr>
              <a:lnSpc>
                <a:spcPts val="1800"/>
              </a:lnSpc>
              <a:spcBef>
                <a:spcPts val="1000"/>
              </a:spcBef>
              <a:spcAft>
                <a:spcPts val="1000"/>
              </a:spcAft>
            </a:pPr>
            <a:r>
              <a:rPr lang="en-US" sz="2000" b="1" dirty="0">
                <a:solidFill>
                  <a:schemeClr val="bg1"/>
                </a:solidFill>
              </a:rPr>
              <a:t>Communication and collaboration between the whole team is improved</a:t>
            </a:r>
            <a:endParaRPr lang="fr-FR" sz="2000" b="1" dirty="0">
              <a:solidFill>
                <a:schemeClr val="bg1"/>
              </a:solidFill>
            </a:endParaRPr>
          </a:p>
          <a:p>
            <a:pPr>
              <a:lnSpc>
                <a:spcPts val="1800"/>
              </a:lnSpc>
              <a:spcBef>
                <a:spcPts val="1000"/>
              </a:spcBef>
              <a:spcAft>
                <a:spcPts val="1000"/>
              </a:spcAft>
            </a:pPr>
            <a:endParaRPr lang="en-US" sz="2000" b="1" dirty="0">
              <a:solidFill>
                <a:schemeClr val="bg1"/>
              </a:solidFill>
              <a:latin typeface="+mj-lt"/>
            </a:endParaRPr>
          </a:p>
        </p:txBody>
      </p:sp>
      <p:grpSp>
        <p:nvGrpSpPr>
          <p:cNvPr id="5" name="Group 4" descr="Small circle with number 1 inside  indicating step 1">
            <a:extLst>
              <a:ext uri="{FF2B5EF4-FFF2-40B4-BE49-F238E27FC236}">
                <a16:creationId xmlns="" xmlns:a16="http://schemas.microsoft.com/office/drawing/2014/main" id="{59820F7C-E4F6-46F3-BFFA-00BD8194BFA2}"/>
              </a:ext>
            </a:extLst>
          </p:cNvPr>
          <p:cNvGrpSpPr/>
          <p:nvPr/>
        </p:nvGrpSpPr>
        <p:grpSpPr bwMode="blackWhite">
          <a:xfrm>
            <a:off x="371340" y="1499414"/>
            <a:ext cx="558179" cy="409838"/>
            <a:chOff x="6953426" y="711274"/>
            <a:chExt cx="558179" cy="409838"/>
          </a:xfrm>
        </p:grpSpPr>
        <p:sp>
          <p:nvSpPr>
            <p:cNvPr id="6" name="Oval 5" descr="Small circle">
              <a:extLst>
                <a:ext uri="{FF2B5EF4-FFF2-40B4-BE49-F238E27FC236}">
                  <a16:creationId xmlns="" xmlns:a16="http://schemas.microsoft.com/office/drawing/2014/main" id="{FD713758-F269-4DDF-B7FA-842D62040419}"/>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descr="Number 1">
              <a:extLst>
                <a:ext uri="{FF2B5EF4-FFF2-40B4-BE49-F238E27FC236}">
                  <a16:creationId xmlns="" xmlns:a16="http://schemas.microsoft.com/office/drawing/2014/main" id="{B2E7FE2E-45D1-4918-9D38-B241AEAB4352}"/>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1</a:t>
              </a:r>
            </a:p>
          </p:txBody>
        </p:sp>
      </p:grpSp>
      <p:grpSp>
        <p:nvGrpSpPr>
          <p:cNvPr id="8" name="Group 7" descr="Small circle with number 2 inside  indicating step 2">
            <a:extLst>
              <a:ext uri="{FF2B5EF4-FFF2-40B4-BE49-F238E27FC236}">
                <a16:creationId xmlns="" xmlns:a16="http://schemas.microsoft.com/office/drawing/2014/main" id="{891A78EC-CF5E-4BE0-9C48-8847AF5A53E4}"/>
              </a:ext>
            </a:extLst>
          </p:cNvPr>
          <p:cNvGrpSpPr/>
          <p:nvPr/>
        </p:nvGrpSpPr>
        <p:grpSpPr bwMode="blackWhite">
          <a:xfrm>
            <a:off x="373868" y="2443113"/>
            <a:ext cx="558179" cy="409838"/>
            <a:chOff x="6953426" y="711274"/>
            <a:chExt cx="558179" cy="409838"/>
          </a:xfrm>
        </p:grpSpPr>
        <p:sp>
          <p:nvSpPr>
            <p:cNvPr id="9" name="Oval 8" descr="Small circle">
              <a:extLst>
                <a:ext uri="{FF2B5EF4-FFF2-40B4-BE49-F238E27FC236}">
                  <a16:creationId xmlns="" xmlns:a16="http://schemas.microsoft.com/office/drawing/2014/main" id="{8CA7559A-588C-49B2-8F36-95E3E5269200}"/>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descr="Number 2">
              <a:extLst>
                <a:ext uri="{FF2B5EF4-FFF2-40B4-BE49-F238E27FC236}">
                  <a16:creationId xmlns="" xmlns:a16="http://schemas.microsoft.com/office/drawing/2014/main" id="{ADC2CE53-D862-4C35-988A-76508DB231AF}"/>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2</a:t>
              </a:r>
            </a:p>
          </p:txBody>
        </p:sp>
      </p:grpSp>
      <p:grpSp>
        <p:nvGrpSpPr>
          <p:cNvPr id="11" name="Group 10" descr="Small circle with number 3 inside  indicating step 3">
            <a:extLst>
              <a:ext uri="{FF2B5EF4-FFF2-40B4-BE49-F238E27FC236}">
                <a16:creationId xmlns="" xmlns:a16="http://schemas.microsoft.com/office/drawing/2014/main" id="{7E94403A-B08C-4F8C-95EE-4703ACE22EC8}"/>
              </a:ext>
            </a:extLst>
          </p:cNvPr>
          <p:cNvGrpSpPr/>
          <p:nvPr/>
        </p:nvGrpSpPr>
        <p:grpSpPr bwMode="blackWhite">
          <a:xfrm>
            <a:off x="376395" y="3480709"/>
            <a:ext cx="558179" cy="409838"/>
            <a:chOff x="6953426" y="711274"/>
            <a:chExt cx="558179" cy="409838"/>
          </a:xfrm>
        </p:grpSpPr>
        <p:sp>
          <p:nvSpPr>
            <p:cNvPr id="12" name="Oval 11" descr="Small circle">
              <a:extLst>
                <a:ext uri="{FF2B5EF4-FFF2-40B4-BE49-F238E27FC236}">
                  <a16:creationId xmlns="" xmlns:a16="http://schemas.microsoft.com/office/drawing/2014/main" id="{43B97F47-161C-48A8-8981-BC961186CCE8}"/>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descr="Number 3">
              <a:extLst>
                <a:ext uri="{FF2B5EF4-FFF2-40B4-BE49-F238E27FC236}">
                  <a16:creationId xmlns="" xmlns:a16="http://schemas.microsoft.com/office/drawing/2014/main" id="{6A9BB356-F5AB-46C7-896C-ABB52C5E15C2}"/>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3</a:t>
              </a:r>
            </a:p>
          </p:txBody>
        </p:sp>
      </p:grpSp>
      <p:sp>
        <p:nvSpPr>
          <p:cNvPr id="20" name="Star: 8 Points 19">
            <a:extLst>
              <a:ext uri="{FF2B5EF4-FFF2-40B4-BE49-F238E27FC236}">
                <a16:creationId xmlns="" xmlns:a16="http://schemas.microsoft.com/office/drawing/2014/main" id="{AC11E00D-ADF4-4285-82A4-4968D72185B5}"/>
              </a:ext>
            </a:extLst>
          </p:cNvPr>
          <p:cNvSpPr/>
          <p:nvPr/>
        </p:nvSpPr>
        <p:spPr>
          <a:xfrm>
            <a:off x="261985" y="5957382"/>
            <a:ext cx="829395" cy="558170"/>
          </a:xfrm>
          <a:prstGeom prst="star8">
            <a:avLst/>
          </a:prstGeom>
          <a:noFill/>
          <a:ln>
            <a:solidFill>
              <a:srgbClr val="3B91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fld id="{81E620E6-C527-4187-9F01-69E77E2ED396}" type="slidenum">
              <a:rPr lang="fr-FR" smtClean="0">
                <a:solidFill>
                  <a:schemeClr val="bg1"/>
                </a:solidFill>
              </a:rPr>
              <a:t>22</a:t>
            </a:fld>
            <a:endParaRPr lang="fr-FR" dirty="0">
              <a:solidFill>
                <a:schemeClr val="bg1"/>
              </a:solidFill>
            </a:endParaRPr>
          </a:p>
        </p:txBody>
      </p:sp>
      <p:sp>
        <p:nvSpPr>
          <p:cNvPr id="21" name="Rectangle 20"/>
          <p:cNvSpPr/>
          <p:nvPr/>
        </p:nvSpPr>
        <p:spPr>
          <a:xfrm rot="5400000">
            <a:off x="10437815" y="1209908"/>
            <a:ext cx="2414764" cy="646331"/>
          </a:xfrm>
          <a:prstGeom prst="rect">
            <a:avLst/>
          </a:prstGeom>
        </p:spPr>
        <p:txBody>
          <a:bodyPr wrap="none">
            <a:spAutoFit/>
          </a:bodyPr>
          <a:lstStyle/>
          <a:p>
            <a:r>
              <a:rPr lang="fr-FR" dirty="0">
                <a:solidFill>
                  <a:schemeClr val="bg1"/>
                </a:solidFill>
              </a:rPr>
              <a:t>Photo By: </a:t>
            </a:r>
            <a:r>
              <a:rPr lang="fr-FR" dirty="0" err="1">
                <a:solidFill>
                  <a:schemeClr val="bg1"/>
                </a:solidFill>
              </a:rPr>
              <a:t>Frontrowagile</a:t>
            </a:r>
            <a:endParaRPr lang="fr-FR" dirty="0">
              <a:solidFill>
                <a:schemeClr val="bg1"/>
              </a:solidFill>
            </a:endParaRPr>
          </a:p>
          <a:p>
            <a:endParaRPr lang="fr-FR" b="1" dirty="0">
              <a:solidFill>
                <a:schemeClr val="bg1"/>
              </a:solidFill>
            </a:endParaRPr>
          </a:p>
        </p:txBody>
      </p:sp>
      <p:sp>
        <p:nvSpPr>
          <p:cNvPr id="3" name="Rectangle 2"/>
          <p:cNvSpPr/>
          <p:nvPr/>
        </p:nvSpPr>
        <p:spPr>
          <a:xfrm>
            <a:off x="929519" y="3543166"/>
            <a:ext cx="184731" cy="324704"/>
          </a:xfrm>
          <a:prstGeom prst="rect">
            <a:avLst/>
          </a:prstGeom>
        </p:spPr>
        <p:txBody>
          <a:bodyPr wrap="none">
            <a:spAutoFit/>
          </a:bodyPr>
          <a:lstStyle/>
          <a:p>
            <a:pPr>
              <a:lnSpc>
                <a:spcPts val="1800"/>
              </a:lnSpc>
              <a:spcBef>
                <a:spcPts val="1000"/>
              </a:spcBef>
              <a:spcAft>
                <a:spcPts val="1000"/>
              </a:spcAft>
            </a:pPr>
            <a:endParaRPr lang="fr-FR" b="1" dirty="0">
              <a:solidFill>
                <a:schemeClr val="bg1"/>
              </a:solidFill>
            </a:endParaRPr>
          </a:p>
        </p:txBody>
      </p:sp>
      <p:sp>
        <p:nvSpPr>
          <p:cNvPr id="14" name="Rectangle 13"/>
          <p:cNvSpPr/>
          <p:nvPr/>
        </p:nvSpPr>
        <p:spPr>
          <a:xfrm>
            <a:off x="852821" y="2362347"/>
            <a:ext cx="11043850" cy="966098"/>
          </a:xfrm>
          <a:prstGeom prst="rect">
            <a:avLst/>
          </a:prstGeom>
        </p:spPr>
        <p:txBody>
          <a:bodyPr wrap="square">
            <a:spAutoFit/>
          </a:bodyPr>
          <a:lstStyle/>
          <a:p>
            <a:pPr>
              <a:lnSpc>
                <a:spcPct val="150000"/>
              </a:lnSpc>
              <a:spcBef>
                <a:spcPts val="1000"/>
              </a:spcBef>
              <a:spcAft>
                <a:spcPts val="1000"/>
              </a:spcAft>
            </a:pPr>
            <a:r>
              <a:rPr lang="en-US" sz="2000" b="1" dirty="0">
                <a:solidFill>
                  <a:schemeClr val="bg1"/>
                </a:solidFill>
              </a:rPr>
              <a:t>Helping (and coaching) the whole team test and making better software is a great role for many of those who are currently in a testing field</a:t>
            </a:r>
          </a:p>
        </p:txBody>
      </p:sp>
      <p:pic>
        <p:nvPicPr>
          <p:cNvPr id="26" name="Picture 25">
            <a:extLst>
              <a:ext uri="{FF2B5EF4-FFF2-40B4-BE49-F238E27FC236}">
                <a16:creationId xmlns="" xmlns:a16="http://schemas.microsoft.com/office/drawing/2014/main" id="{112B3A71-12FC-4566-B122-0F9B2A5D541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39927" y="2822528"/>
            <a:ext cx="6104036" cy="3854195"/>
          </a:xfrm>
          <a:prstGeom prst="rect">
            <a:avLst/>
          </a:prstGeom>
        </p:spPr>
      </p:pic>
      <p:sp>
        <p:nvSpPr>
          <p:cNvPr id="27" name="TextBox 26">
            <a:extLst>
              <a:ext uri="{FF2B5EF4-FFF2-40B4-BE49-F238E27FC236}">
                <a16:creationId xmlns="" xmlns:a16="http://schemas.microsoft.com/office/drawing/2014/main" id="{CC262160-2BB6-451A-A9FF-9891FA020B0B}"/>
              </a:ext>
            </a:extLst>
          </p:cNvPr>
          <p:cNvSpPr txBox="1"/>
          <p:nvPr/>
        </p:nvSpPr>
        <p:spPr>
          <a:xfrm>
            <a:off x="6235818" y="3890547"/>
            <a:ext cx="1005661" cy="461665"/>
          </a:xfrm>
          <a:prstGeom prst="rect">
            <a:avLst/>
          </a:prstGeom>
          <a:solidFill>
            <a:srgbClr val="F8E9DD"/>
          </a:solidFill>
        </p:spPr>
        <p:txBody>
          <a:bodyPr wrap="square" rtlCol="0">
            <a:spAutoFit/>
          </a:bodyPr>
          <a:lstStyle/>
          <a:p>
            <a:r>
              <a:rPr lang="fr-FR" sz="1200" b="1" dirty="0" err="1">
                <a:solidFill>
                  <a:schemeClr val="bg1"/>
                </a:solidFill>
              </a:rPr>
              <a:t>Quality</a:t>
            </a:r>
            <a:r>
              <a:rPr lang="fr-FR" sz="1200" b="1" dirty="0">
                <a:solidFill>
                  <a:schemeClr val="bg1"/>
                </a:solidFill>
              </a:rPr>
              <a:t> </a:t>
            </a:r>
            <a:r>
              <a:rPr lang="fr-FR" sz="1200" b="1" dirty="0" err="1">
                <a:solidFill>
                  <a:schemeClr val="bg1"/>
                </a:solidFill>
              </a:rPr>
              <a:t>Ownership</a:t>
            </a:r>
            <a:endParaRPr lang="fr-FR" sz="1200" b="1" dirty="0">
              <a:solidFill>
                <a:schemeClr val="bg1"/>
              </a:solidFill>
            </a:endParaRPr>
          </a:p>
        </p:txBody>
      </p:sp>
      <p:sp>
        <p:nvSpPr>
          <p:cNvPr id="28" name="TextBox 27">
            <a:extLst>
              <a:ext uri="{FF2B5EF4-FFF2-40B4-BE49-F238E27FC236}">
                <a16:creationId xmlns="" xmlns:a16="http://schemas.microsoft.com/office/drawing/2014/main" id="{D6521905-C1C1-42AD-84B1-65B4A6E9BD3E}"/>
              </a:ext>
            </a:extLst>
          </p:cNvPr>
          <p:cNvSpPr txBox="1"/>
          <p:nvPr/>
        </p:nvSpPr>
        <p:spPr>
          <a:xfrm>
            <a:off x="6078815" y="5328947"/>
            <a:ext cx="1060314" cy="461665"/>
          </a:xfrm>
          <a:prstGeom prst="rect">
            <a:avLst/>
          </a:prstGeom>
          <a:solidFill>
            <a:srgbClr val="F8E9DD"/>
          </a:solidFill>
        </p:spPr>
        <p:txBody>
          <a:bodyPr wrap="square" rtlCol="0">
            <a:spAutoFit/>
          </a:bodyPr>
          <a:lstStyle/>
          <a:p>
            <a:r>
              <a:rPr lang="fr-FR" sz="1200" b="1" dirty="0" err="1">
                <a:solidFill>
                  <a:schemeClr val="bg1"/>
                </a:solidFill>
              </a:rPr>
              <a:t>Breadth</a:t>
            </a:r>
            <a:r>
              <a:rPr lang="fr-FR" sz="1200" b="1" dirty="0">
                <a:solidFill>
                  <a:schemeClr val="bg1"/>
                </a:solidFill>
              </a:rPr>
              <a:t> of </a:t>
            </a:r>
            <a:r>
              <a:rPr lang="fr-FR" sz="1200" b="1" dirty="0" err="1">
                <a:solidFill>
                  <a:schemeClr val="bg1"/>
                </a:solidFill>
              </a:rPr>
              <a:t>Testing</a:t>
            </a:r>
            <a:endParaRPr lang="fr-FR" sz="1200" b="1" dirty="0">
              <a:solidFill>
                <a:schemeClr val="bg1"/>
              </a:solidFill>
            </a:endParaRPr>
          </a:p>
        </p:txBody>
      </p:sp>
      <p:sp>
        <p:nvSpPr>
          <p:cNvPr id="29" name="TextBox 28">
            <a:extLst>
              <a:ext uri="{FF2B5EF4-FFF2-40B4-BE49-F238E27FC236}">
                <a16:creationId xmlns="" xmlns:a16="http://schemas.microsoft.com/office/drawing/2014/main" id="{1E433DDE-C151-4350-AFC2-6B3B40BC8F7C}"/>
              </a:ext>
            </a:extLst>
          </p:cNvPr>
          <p:cNvSpPr txBox="1"/>
          <p:nvPr/>
        </p:nvSpPr>
        <p:spPr>
          <a:xfrm>
            <a:off x="6793122" y="5783951"/>
            <a:ext cx="1570548" cy="461665"/>
          </a:xfrm>
          <a:prstGeom prst="rect">
            <a:avLst/>
          </a:prstGeom>
          <a:solidFill>
            <a:srgbClr val="F8E9DD"/>
          </a:solidFill>
        </p:spPr>
        <p:txBody>
          <a:bodyPr wrap="square" rtlCol="0">
            <a:spAutoFit/>
          </a:bodyPr>
          <a:lstStyle/>
          <a:p>
            <a:r>
              <a:rPr lang="fr-FR" sz="1200" b="1" dirty="0" err="1">
                <a:solidFill>
                  <a:schemeClr val="bg1"/>
                </a:solidFill>
              </a:rPr>
              <a:t>Technical</a:t>
            </a:r>
            <a:r>
              <a:rPr lang="fr-FR" sz="1200" b="1" dirty="0">
                <a:solidFill>
                  <a:schemeClr val="bg1"/>
                </a:solidFill>
              </a:rPr>
              <a:t> </a:t>
            </a:r>
            <a:r>
              <a:rPr lang="fr-FR" sz="1200" b="1" dirty="0" err="1">
                <a:solidFill>
                  <a:schemeClr val="bg1"/>
                </a:solidFill>
              </a:rPr>
              <a:t>debt</a:t>
            </a:r>
            <a:r>
              <a:rPr lang="fr-FR" sz="1200" b="1" dirty="0">
                <a:solidFill>
                  <a:schemeClr val="bg1"/>
                </a:solidFill>
              </a:rPr>
              <a:t> and maintenance </a:t>
            </a:r>
          </a:p>
        </p:txBody>
      </p:sp>
      <p:sp>
        <p:nvSpPr>
          <p:cNvPr id="30" name="TextBox 29">
            <a:extLst>
              <a:ext uri="{FF2B5EF4-FFF2-40B4-BE49-F238E27FC236}">
                <a16:creationId xmlns="" xmlns:a16="http://schemas.microsoft.com/office/drawing/2014/main" id="{0D277AEE-FE11-4554-8667-D0F0A64AE544}"/>
              </a:ext>
            </a:extLst>
          </p:cNvPr>
          <p:cNvSpPr txBox="1"/>
          <p:nvPr/>
        </p:nvSpPr>
        <p:spPr>
          <a:xfrm>
            <a:off x="8067794" y="5866023"/>
            <a:ext cx="1324015" cy="461665"/>
          </a:xfrm>
          <a:prstGeom prst="rect">
            <a:avLst/>
          </a:prstGeom>
          <a:solidFill>
            <a:srgbClr val="F8E9DD"/>
          </a:solidFill>
        </p:spPr>
        <p:txBody>
          <a:bodyPr wrap="square" rtlCol="0">
            <a:spAutoFit/>
          </a:bodyPr>
          <a:lstStyle/>
          <a:p>
            <a:r>
              <a:rPr lang="fr-FR" sz="1200" b="1" dirty="0">
                <a:solidFill>
                  <a:schemeClr val="bg1"/>
                </a:solidFill>
              </a:rPr>
              <a:t>Code </a:t>
            </a:r>
            <a:r>
              <a:rPr lang="fr-FR" sz="1200" b="1" dirty="0" err="1">
                <a:solidFill>
                  <a:schemeClr val="bg1"/>
                </a:solidFill>
              </a:rPr>
              <a:t>Quality</a:t>
            </a:r>
            <a:r>
              <a:rPr lang="fr-FR" sz="1200" b="1" dirty="0">
                <a:solidFill>
                  <a:schemeClr val="bg1"/>
                </a:solidFill>
              </a:rPr>
              <a:t> and Tools</a:t>
            </a:r>
          </a:p>
        </p:txBody>
      </p:sp>
      <p:sp>
        <p:nvSpPr>
          <p:cNvPr id="31" name="TextBox 30">
            <a:extLst>
              <a:ext uri="{FF2B5EF4-FFF2-40B4-BE49-F238E27FC236}">
                <a16:creationId xmlns="" xmlns:a16="http://schemas.microsoft.com/office/drawing/2014/main" id="{EB489230-CD3D-45DB-A325-DA21245C26B1}"/>
              </a:ext>
            </a:extLst>
          </p:cNvPr>
          <p:cNvSpPr txBox="1"/>
          <p:nvPr/>
        </p:nvSpPr>
        <p:spPr>
          <a:xfrm>
            <a:off x="9786809" y="5293778"/>
            <a:ext cx="933450" cy="276999"/>
          </a:xfrm>
          <a:prstGeom prst="rect">
            <a:avLst/>
          </a:prstGeom>
          <a:solidFill>
            <a:srgbClr val="F8E9DD"/>
          </a:solidFill>
        </p:spPr>
        <p:txBody>
          <a:bodyPr wrap="square" rtlCol="0">
            <a:spAutoFit/>
          </a:bodyPr>
          <a:lstStyle/>
          <a:p>
            <a:r>
              <a:rPr lang="fr-FR" sz="1200" b="1" dirty="0">
                <a:solidFill>
                  <a:schemeClr val="bg1"/>
                </a:solidFill>
              </a:rPr>
              <a:t>Data Usage</a:t>
            </a:r>
          </a:p>
        </p:txBody>
      </p:sp>
      <p:sp>
        <p:nvSpPr>
          <p:cNvPr id="32" name="Rectangle 31">
            <a:extLst>
              <a:ext uri="{FF2B5EF4-FFF2-40B4-BE49-F238E27FC236}">
                <a16:creationId xmlns="" xmlns:a16="http://schemas.microsoft.com/office/drawing/2014/main" id="{AA6E601A-D8F3-44EF-BD10-F3017CF0B9B7}"/>
              </a:ext>
            </a:extLst>
          </p:cNvPr>
          <p:cNvSpPr/>
          <p:nvPr/>
        </p:nvSpPr>
        <p:spPr>
          <a:xfrm>
            <a:off x="9786809" y="5566053"/>
            <a:ext cx="641350" cy="276999"/>
          </a:xfrm>
          <a:prstGeom prst="rect">
            <a:avLst/>
          </a:prstGeom>
          <a:solidFill>
            <a:srgbClr val="F8E9DD"/>
          </a:solidFill>
          <a:ln>
            <a:solidFill>
              <a:srgbClr val="F8E9D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TextBox 32">
            <a:extLst>
              <a:ext uri="{FF2B5EF4-FFF2-40B4-BE49-F238E27FC236}">
                <a16:creationId xmlns="" xmlns:a16="http://schemas.microsoft.com/office/drawing/2014/main" id="{2B00C457-5ED4-4146-9DEF-8712CF353AB0}"/>
              </a:ext>
            </a:extLst>
          </p:cNvPr>
          <p:cNvSpPr txBox="1"/>
          <p:nvPr/>
        </p:nvSpPr>
        <p:spPr>
          <a:xfrm>
            <a:off x="10461948" y="3687005"/>
            <a:ext cx="877231" cy="461665"/>
          </a:xfrm>
          <a:prstGeom prst="rect">
            <a:avLst/>
          </a:prstGeom>
          <a:solidFill>
            <a:srgbClr val="F8E9DD"/>
          </a:solidFill>
        </p:spPr>
        <p:txBody>
          <a:bodyPr wrap="square" rtlCol="0">
            <a:spAutoFit/>
          </a:bodyPr>
          <a:lstStyle/>
          <a:p>
            <a:r>
              <a:rPr lang="fr-FR" sz="1200" b="1" dirty="0">
                <a:solidFill>
                  <a:schemeClr val="bg1"/>
                </a:solidFill>
              </a:rPr>
              <a:t>Leadership</a:t>
            </a:r>
          </a:p>
          <a:p>
            <a:endParaRPr lang="fr-FR" sz="1200" b="1" dirty="0">
              <a:solidFill>
                <a:schemeClr val="bg1"/>
              </a:solidFill>
            </a:endParaRPr>
          </a:p>
        </p:txBody>
      </p:sp>
      <p:sp>
        <p:nvSpPr>
          <p:cNvPr id="34" name="Rectangle 33">
            <a:extLst>
              <a:ext uri="{FF2B5EF4-FFF2-40B4-BE49-F238E27FC236}">
                <a16:creationId xmlns="" xmlns:a16="http://schemas.microsoft.com/office/drawing/2014/main" id="{1964D70F-4183-43D8-8E98-FA95748F9EAC}"/>
              </a:ext>
            </a:extLst>
          </p:cNvPr>
          <p:cNvSpPr/>
          <p:nvPr/>
        </p:nvSpPr>
        <p:spPr>
          <a:xfrm>
            <a:off x="852821" y="3413986"/>
            <a:ext cx="10998478" cy="1049454"/>
          </a:xfrm>
          <a:prstGeom prst="rect">
            <a:avLst/>
          </a:prstGeom>
        </p:spPr>
        <p:txBody>
          <a:bodyPr wrap="square">
            <a:spAutoFit/>
          </a:bodyPr>
          <a:lstStyle/>
          <a:p>
            <a:pPr>
              <a:lnSpc>
                <a:spcPct val="150000"/>
              </a:lnSpc>
              <a:spcBef>
                <a:spcPts val="1000"/>
              </a:spcBef>
              <a:spcAft>
                <a:spcPts val="1000"/>
              </a:spcAft>
            </a:pPr>
            <a:r>
              <a:rPr lang="en-US" sz="2000" b="1" dirty="0">
                <a:solidFill>
                  <a:schemeClr val="bg1"/>
                </a:solidFill>
              </a:rPr>
              <a:t>Developers can be good testers / test </a:t>
            </a:r>
            <a:r>
              <a:rPr lang="fr-FR" sz="2000" b="1" dirty="0" err="1">
                <a:solidFill>
                  <a:schemeClr val="bg1"/>
                </a:solidFill>
              </a:rPr>
              <a:t>automators</a:t>
            </a:r>
            <a:endParaRPr lang="fr-FR" sz="2000" b="1" dirty="0">
              <a:solidFill>
                <a:schemeClr val="bg1"/>
              </a:solidFill>
            </a:endParaRPr>
          </a:p>
          <a:p>
            <a:pPr>
              <a:lnSpc>
                <a:spcPts val="1800"/>
              </a:lnSpc>
              <a:spcBef>
                <a:spcPts val="1000"/>
              </a:spcBef>
              <a:spcAft>
                <a:spcPts val="1000"/>
              </a:spcAft>
            </a:pPr>
            <a:endParaRPr lang="en-US" sz="2000" b="1" dirty="0">
              <a:solidFill>
                <a:schemeClr val="bg1"/>
              </a:solidFill>
              <a:latin typeface="+mj-lt"/>
            </a:endParaRPr>
          </a:p>
        </p:txBody>
      </p:sp>
    </p:spTree>
    <p:extLst>
      <p:ext uri="{BB962C8B-B14F-4D97-AF65-F5344CB8AC3E}">
        <p14:creationId xmlns:p14="http://schemas.microsoft.com/office/powerpoint/2010/main" val="222809726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normAutofit/>
          </a:bodyPr>
          <a:lstStyle/>
          <a:p>
            <a:r>
              <a:rPr lang="en-US" dirty="0">
                <a:latin typeface="Segoe UI Light" panose="020B0502040204020203" pitchFamily="34" charset="0"/>
                <a:cs typeface="Segoe UI Light" panose="020B0502040204020203" pitchFamily="34" charset="0"/>
              </a:rPr>
              <a:t>Thank You </a:t>
            </a:r>
          </a:p>
        </p:txBody>
      </p:sp>
      <p:sp>
        <p:nvSpPr>
          <p:cNvPr id="5" name="Content Placeholder 4"/>
          <p:cNvSpPr>
            <a:spLocks noGrp="1"/>
          </p:cNvSpPr>
          <p:nvPr>
            <p:ph sz="quarter" idx="13"/>
          </p:nvPr>
        </p:nvSpPr>
        <p:spPr>
          <a:xfrm>
            <a:off x="389467" y="2334127"/>
            <a:ext cx="10058400" cy="4181426"/>
          </a:xfr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txBody>
          <a:bodyPr>
            <a:normAutofit/>
          </a:bodyPr>
          <a:lstStyle/>
          <a:p>
            <a:pPr>
              <a:lnSpc>
                <a:spcPts val="3600"/>
              </a:lnSpc>
            </a:pPr>
            <a:endParaRPr lang="fr-FR" sz="2000" b="1" dirty="0" smtClean="0">
              <a:solidFill>
                <a:schemeClr val="bg1"/>
              </a:solidFill>
            </a:endParaRPr>
          </a:p>
          <a:p>
            <a:pPr>
              <a:lnSpc>
                <a:spcPts val="3600"/>
              </a:lnSpc>
            </a:pPr>
            <a:r>
              <a:rPr lang="fr-FR" sz="2000" b="1" dirty="0" smtClean="0">
                <a:solidFill>
                  <a:schemeClr val="bg1"/>
                </a:solidFill>
              </a:rPr>
              <a:t>https</a:t>
            </a:r>
            <a:r>
              <a:rPr lang="fr-FR" sz="2000" b="1" dirty="0">
                <a:solidFill>
                  <a:schemeClr val="bg1"/>
                </a:solidFill>
              </a:rPr>
              <a:t>://www.ministryoftesting.com/dojo/lessons/modern-testing-principles</a:t>
            </a:r>
          </a:p>
          <a:p>
            <a:pPr>
              <a:lnSpc>
                <a:spcPts val="3600"/>
              </a:lnSpc>
            </a:pPr>
            <a:r>
              <a:rPr lang="en-US" sz="2000" b="1" dirty="0">
                <a:solidFill>
                  <a:schemeClr val="bg1"/>
                </a:solidFill>
              </a:rPr>
              <a:t>The most up to date principles can always be found here</a:t>
            </a:r>
            <a:r>
              <a:rPr lang="en-US" sz="2000" dirty="0">
                <a:solidFill>
                  <a:schemeClr val="bg1"/>
                </a:solidFill>
                <a:latin typeface="Segoe UI Light" panose="020B0502040204020203" pitchFamily="34" charset="0"/>
                <a:cs typeface="Segoe UI Light" panose="020B0502040204020203" pitchFamily="34" charset="0"/>
              </a:rPr>
              <a:t>	</a:t>
            </a:r>
          </a:p>
          <a:p>
            <a:pPr marL="0" indent="0">
              <a:lnSpc>
                <a:spcPts val="3600"/>
              </a:lnSpc>
              <a:spcAft>
                <a:spcPts val="0"/>
              </a:spcAft>
              <a:buNone/>
            </a:pPr>
            <a:r>
              <a:rPr lang="en-US" sz="2000" b="1" dirty="0">
                <a:solidFill>
                  <a:schemeClr val="bg1"/>
                </a:solidFill>
              </a:rPr>
              <a:t>	</a:t>
            </a:r>
            <a:r>
              <a:rPr lang="fr-FR" sz="2000" b="1" dirty="0">
                <a:solidFill>
                  <a:schemeClr val="bg2">
                    <a:lumMod val="60000"/>
                    <a:lumOff val="40000"/>
                  </a:schemeClr>
                </a:solidFill>
              </a:rPr>
              <a:t>http://angryweasel.com/ABTesting</a:t>
            </a:r>
          </a:p>
          <a:p>
            <a:pPr>
              <a:lnSpc>
                <a:spcPts val="3600"/>
              </a:lnSpc>
              <a:spcAft>
                <a:spcPts val="0"/>
              </a:spcAft>
            </a:pPr>
            <a:endParaRPr lang="en-US" sz="2000" dirty="0">
              <a:solidFill>
                <a:schemeClr val="bg1"/>
              </a:solidFill>
              <a:latin typeface="Segoe UI Light" panose="020B0502040204020203" pitchFamily="34" charset="0"/>
              <a:cs typeface="Segoe UI Light" panose="020B0502040204020203" pitchFamily="34" charset="0"/>
            </a:endParaRPr>
          </a:p>
          <a:p>
            <a:pPr marL="0" indent="0">
              <a:lnSpc>
                <a:spcPts val="3600"/>
              </a:lnSpc>
              <a:spcAft>
                <a:spcPts val="0"/>
              </a:spcAft>
              <a:buNone/>
            </a:pPr>
            <a:endParaRPr lang="en-US" sz="2000" dirty="0">
              <a:solidFill>
                <a:schemeClr val="bg1"/>
              </a:solidFill>
              <a:latin typeface="Segoe UI Light" panose="020B0502040204020203" pitchFamily="34" charset="0"/>
              <a:cs typeface="Segoe UI Light" panose="020B0502040204020203" pitchFamily="34" charset="0"/>
            </a:endParaRPr>
          </a:p>
          <a:p>
            <a:pPr>
              <a:lnSpc>
                <a:spcPts val="3600"/>
              </a:lnSpc>
              <a:spcAft>
                <a:spcPts val="0"/>
              </a:spcAft>
            </a:pPr>
            <a:endParaRPr lang="en-US" sz="2000" dirty="0">
              <a:solidFill>
                <a:schemeClr val="bg1"/>
              </a:solidFill>
              <a:latin typeface="Segoe UI Light" panose="020B0502040204020203" pitchFamily="34" charset="0"/>
              <a:cs typeface="Segoe UI Light" panose="020B0502040204020203" pitchFamily="34" charset="0"/>
            </a:endParaRPr>
          </a:p>
        </p:txBody>
      </p:sp>
      <p:pic>
        <p:nvPicPr>
          <p:cNvPr id="12" name="Picture 11" descr="Arrow pointing right with a hyperlink to give feedback about this tour. Select the image to give feedback about this tour">
            <a:hlinkClick r:id="rId3" tooltip="Select here to give feedback about this tour."/>
            <a:extLst>
              <a:ext uri="{FF2B5EF4-FFF2-40B4-BE49-F238E27FC236}">
                <a16:creationId xmlns="" xmlns:a16="http://schemas.microsoft.com/office/drawing/2014/main" id="{BA92070A-4E3D-4794-84A9-83B8DDF3A12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9392" y="4050249"/>
            <a:ext cx="661940" cy="661940"/>
          </a:xfrm>
          <a:prstGeom prst="rect">
            <a:avLst/>
          </a:prstGeom>
        </p:spPr>
      </p:pic>
      <p:pic>
        <p:nvPicPr>
          <p:cNvPr id="4" name="Picture 3">
            <a:extLst>
              <a:ext uri="{FF2B5EF4-FFF2-40B4-BE49-F238E27FC236}">
                <a16:creationId xmlns="" xmlns:a16="http://schemas.microsoft.com/office/drawing/2014/main" id="{9846B5AD-E8D1-4A45-8327-46017819D063}"/>
              </a:ext>
            </a:extLst>
          </p:cNvPr>
          <p:cNvPicPr>
            <a:picLocks noChangeAspect="1"/>
          </p:cNvPicPr>
          <p:nvPr/>
        </p:nvPicPr>
        <p:blipFill>
          <a:blip r:embed="rId5"/>
          <a:stretch>
            <a:fillRect/>
          </a:stretch>
        </p:blipFill>
        <p:spPr>
          <a:xfrm>
            <a:off x="9984259" y="2614427"/>
            <a:ext cx="1431422" cy="1435822"/>
          </a:xfrm>
          <a:prstGeom prst="rect">
            <a:avLst/>
          </a:prstGeom>
        </p:spPr>
      </p:pic>
      <p:sp>
        <p:nvSpPr>
          <p:cNvPr id="9" name="Rectangle 8">
            <a:extLst>
              <a:ext uri="{FF2B5EF4-FFF2-40B4-BE49-F238E27FC236}">
                <a16:creationId xmlns="" xmlns:a16="http://schemas.microsoft.com/office/drawing/2014/main" id="{0FDBDFD0-3D2D-4FBD-80BF-61C4947A9435}"/>
              </a:ext>
            </a:extLst>
          </p:cNvPr>
          <p:cNvSpPr/>
          <p:nvPr/>
        </p:nvSpPr>
        <p:spPr>
          <a:xfrm>
            <a:off x="252662" y="234924"/>
            <a:ext cx="11677352" cy="209920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4000" dirty="0">
                <a:solidFill>
                  <a:schemeClr val="bg1">
                    <a:lumMod val="95000"/>
                    <a:lumOff val="5000"/>
                  </a:schemeClr>
                </a:solidFill>
              </a:rPr>
              <a:t> About Modern </a:t>
            </a:r>
            <a:r>
              <a:rPr lang="fr-FR" sz="4000" dirty="0" err="1">
                <a:solidFill>
                  <a:schemeClr val="bg1">
                    <a:lumMod val="95000"/>
                    <a:lumOff val="5000"/>
                  </a:schemeClr>
                </a:solidFill>
              </a:rPr>
              <a:t>Testing</a:t>
            </a:r>
            <a:r>
              <a:rPr lang="fr-FR" sz="4000" dirty="0">
                <a:solidFill>
                  <a:schemeClr val="bg1">
                    <a:lumMod val="95000"/>
                    <a:lumOff val="5000"/>
                  </a:schemeClr>
                </a:solidFill>
              </a:rPr>
              <a:t> Principles</a:t>
            </a:r>
            <a:r>
              <a:rPr lang="fr-FR" sz="2800" dirty="0">
                <a:solidFill>
                  <a:schemeClr val="bg1">
                    <a:lumMod val="95000"/>
                    <a:lumOff val="5000"/>
                  </a:schemeClr>
                </a:solidFill>
              </a:rPr>
              <a:t> </a:t>
            </a:r>
          </a:p>
        </p:txBody>
      </p:sp>
      <p:sp>
        <p:nvSpPr>
          <p:cNvPr id="8" name="Star: 8 Points 7">
            <a:extLst>
              <a:ext uri="{FF2B5EF4-FFF2-40B4-BE49-F238E27FC236}">
                <a16:creationId xmlns="" xmlns:a16="http://schemas.microsoft.com/office/drawing/2014/main" id="{2096DBDD-2B68-440E-B332-EE443E6B9622}"/>
              </a:ext>
            </a:extLst>
          </p:cNvPr>
          <p:cNvSpPr/>
          <p:nvPr/>
        </p:nvSpPr>
        <p:spPr>
          <a:xfrm>
            <a:off x="261985" y="5957382"/>
            <a:ext cx="829395" cy="558170"/>
          </a:xfrm>
          <a:prstGeom prst="star8">
            <a:avLst/>
          </a:prstGeom>
          <a:noFill/>
          <a:ln>
            <a:solidFill>
              <a:srgbClr val="3B91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fld id="{81E620E6-C527-4187-9F01-69E77E2ED396}" type="slidenum">
              <a:rPr lang="fr-FR" smtClean="0">
                <a:solidFill>
                  <a:schemeClr val="bg1"/>
                </a:solidFill>
              </a:rPr>
              <a:t>23</a:t>
            </a:fld>
            <a:endParaRPr lang="fr-FR" dirty="0">
              <a:solidFill>
                <a:schemeClr val="bg1"/>
              </a:solidFill>
            </a:endParaRPr>
          </a:p>
        </p:txBody>
      </p:sp>
    </p:spTree>
    <p:extLst>
      <p:ext uri="{BB962C8B-B14F-4D97-AF65-F5344CB8AC3E}">
        <p14:creationId xmlns:p14="http://schemas.microsoft.com/office/powerpoint/2010/main" val="89302588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xmlns:p14="http://schemas.microsoft.com/office/powerpoint/2010/mai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pic>
        <p:nvPicPr>
          <p:cNvPr id="3076" name="Picture 4" descr="Image associÃ©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0631" y="268460"/>
            <a:ext cx="6801853" cy="6336304"/>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3078" name="Picture 6" descr="RÃ©sultat de recherche d'images pour &quot;change&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42483" y="607676"/>
            <a:ext cx="4718091" cy="2653927"/>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3080" name="Picture 8" descr="Image associÃ©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042484" y="3734543"/>
            <a:ext cx="4718091" cy="2572290"/>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715094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 xmlns:a16="http://schemas.microsoft.com/office/drawing/2014/main" id="{A9DFCAFD-3DDC-4C07-B660-831B77F42E9B}"/>
              </a:ext>
            </a:extLst>
          </p:cNvPr>
          <p:cNvSpPr/>
          <p:nvPr/>
        </p:nvSpPr>
        <p:spPr>
          <a:xfrm>
            <a:off x="213756" y="222892"/>
            <a:ext cx="11709070" cy="642729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8" name="Picture 7">
            <a:extLst>
              <a:ext uri="{FF2B5EF4-FFF2-40B4-BE49-F238E27FC236}">
                <a16:creationId xmlns="" xmlns:a16="http://schemas.microsoft.com/office/drawing/2014/main" id="{434BCB50-AB93-46E3-934D-18B0C2AAE872}"/>
              </a:ext>
            </a:extLst>
          </p:cNvPr>
          <p:cNvPicPr>
            <a:picLocks noChangeAspect="1"/>
          </p:cNvPicPr>
          <p:nvPr/>
        </p:nvPicPr>
        <p:blipFill>
          <a:blip r:embed="rId3">
            <a:alphaModFix amt="5000"/>
            <a:extLst>
              <a:ext uri="{28A0092B-C50C-407E-A947-70E740481C1C}">
                <a14:useLocalDpi xmlns:a14="http://schemas.microsoft.com/office/drawing/2010/main" val="0"/>
              </a:ext>
            </a:extLst>
          </a:blip>
          <a:stretch>
            <a:fillRect/>
          </a:stretch>
        </p:blipFill>
        <p:spPr>
          <a:xfrm>
            <a:off x="1505849" y="305159"/>
            <a:ext cx="8597734" cy="6247682"/>
          </a:xfrm>
          <a:prstGeom prst="rect">
            <a:avLst/>
          </a:prstGeom>
          <a:ln>
            <a:noFill/>
          </a:ln>
          <a:effectLst>
            <a:outerShdw blurRad="190500" algn="tl" rotWithShape="0">
              <a:srgbClr val="000000">
                <a:alpha val="70000"/>
              </a:srgbClr>
            </a:outerShdw>
          </a:effectLst>
        </p:spPr>
      </p:pic>
      <p:sp>
        <p:nvSpPr>
          <p:cNvPr id="10" name="Rectangle 9">
            <a:extLst>
              <a:ext uri="{FF2B5EF4-FFF2-40B4-BE49-F238E27FC236}">
                <a16:creationId xmlns="" xmlns:a16="http://schemas.microsoft.com/office/drawing/2014/main" id="{F7F5F13E-ABA1-4279-A4B1-8EDDFAD46A87}"/>
              </a:ext>
            </a:extLst>
          </p:cNvPr>
          <p:cNvSpPr/>
          <p:nvPr/>
        </p:nvSpPr>
        <p:spPr>
          <a:xfrm>
            <a:off x="1184689" y="2030633"/>
            <a:ext cx="9619036" cy="2123658"/>
          </a:xfrm>
          <a:prstGeom prst="rect">
            <a:avLst/>
          </a:prstGeom>
          <a:noFill/>
        </p:spPr>
        <p:txBody>
          <a:bodyPr wrap="square" lIns="91440" tIns="45720" rIns="91440" bIns="45720">
            <a:spAutoFit/>
          </a:bodyPr>
          <a:lstStyle/>
          <a:p>
            <a:pPr algn="ctr"/>
            <a:r>
              <a:rPr lang="en-US" sz="6600" b="1" spc="50" dirty="0">
                <a:ln w="9525" cmpd="sng">
                  <a:solidFill>
                    <a:schemeClr val="bg1"/>
                  </a:solidFill>
                  <a:prstDash val="solid"/>
                </a:ln>
                <a:solidFill>
                  <a:srgbClr val="257EC5"/>
                </a:solidFill>
                <a:effectLst>
                  <a:glow rad="38100">
                    <a:schemeClr val="accent1">
                      <a:alpha val="40000"/>
                    </a:schemeClr>
                  </a:glow>
                </a:effectLst>
              </a:rPr>
              <a:t>The evolution of the Test Role</a:t>
            </a:r>
            <a:endParaRPr lang="en-US" sz="6600" b="1" cap="none" spc="50" dirty="0">
              <a:ln w="9525" cmpd="sng">
                <a:solidFill>
                  <a:schemeClr val="bg1"/>
                </a:solidFill>
                <a:prstDash val="solid"/>
              </a:ln>
              <a:solidFill>
                <a:srgbClr val="257EC5"/>
              </a:solidFill>
              <a:effectLst>
                <a:glow rad="38100">
                  <a:schemeClr val="accent1">
                    <a:alpha val="40000"/>
                  </a:schemeClr>
                </a:glow>
              </a:effectLst>
            </a:endParaRPr>
          </a:p>
        </p:txBody>
      </p:sp>
      <p:sp>
        <p:nvSpPr>
          <p:cNvPr id="5" name="Star: 8 Points 4">
            <a:extLst>
              <a:ext uri="{FF2B5EF4-FFF2-40B4-BE49-F238E27FC236}">
                <a16:creationId xmlns="" xmlns:a16="http://schemas.microsoft.com/office/drawing/2014/main" id="{C695CE9E-008F-4C57-A3D4-8AF96E8295AC}"/>
              </a:ext>
            </a:extLst>
          </p:cNvPr>
          <p:cNvSpPr/>
          <p:nvPr/>
        </p:nvSpPr>
        <p:spPr>
          <a:xfrm>
            <a:off x="261985" y="5957382"/>
            <a:ext cx="829395" cy="558170"/>
          </a:xfrm>
          <a:prstGeom prst="star8">
            <a:avLst/>
          </a:prstGeom>
          <a:noFill/>
          <a:ln>
            <a:solidFill>
              <a:srgbClr val="3B91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fld id="{81E620E6-C527-4187-9F01-69E77E2ED396}" type="slidenum">
              <a:rPr lang="fr-FR" smtClean="0">
                <a:solidFill>
                  <a:schemeClr val="bg1"/>
                </a:solidFill>
              </a:rPr>
              <a:t>4</a:t>
            </a:fld>
            <a:endParaRPr lang="fr-FR" dirty="0">
              <a:solidFill>
                <a:schemeClr val="bg1"/>
              </a:solidFill>
            </a:endParaRPr>
          </a:p>
        </p:txBody>
      </p:sp>
    </p:spTree>
    <p:extLst>
      <p:ext uri="{BB962C8B-B14F-4D97-AF65-F5344CB8AC3E}">
        <p14:creationId xmlns:p14="http://schemas.microsoft.com/office/powerpoint/2010/main" val="410653996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 xmlns:a16="http://schemas.microsoft.com/office/drawing/2014/main" id="{67139DFB-3EF2-4C61-A773-F53B9284DF64}"/>
              </a:ext>
            </a:extLst>
          </p:cNvPr>
          <p:cNvSpPr>
            <a:spLocks noGrp="1"/>
          </p:cNvSpPr>
          <p:nvPr>
            <p:ph type="title"/>
          </p:nvPr>
        </p:nvSpPr>
        <p:spPr/>
        <p:txBody>
          <a:bodyPr/>
          <a:lstStyle/>
          <a:p>
            <a:r>
              <a:rPr lang="fr-FR" b="1" dirty="0" err="1"/>
              <a:t>Crossing</a:t>
            </a:r>
            <a:r>
              <a:rPr lang="fr-FR" b="1" dirty="0"/>
              <a:t> the </a:t>
            </a:r>
            <a:r>
              <a:rPr lang="fr-FR" b="1" dirty="0" err="1"/>
              <a:t>Chasm</a:t>
            </a:r>
            <a:endParaRPr lang="fr-FR" b="1" dirty="0"/>
          </a:p>
        </p:txBody>
      </p:sp>
      <p:pic>
        <p:nvPicPr>
          <p:cNvPr id="1026" name="Picture 2" descr="https://lh5.googleusercontent.com/NkhW89wLGlHYX4YG1oTU0RFHuhiOmdNONU848yxQxeLc-tN0OGFu7cIYE_65GaAlVJkP_Thq1U68kKChvMLCanbJb2KFeNskwtsPeeq3VNbjHQvadN0a1mILQgdvz-i60Utk">
            <a:extLst>
              <a:ext uri="{FF2B5EF4-FFF2-40B4-BE49-F238E27FC236}">
                <a16:creationId xmlns="" xmlns:a16="http://schemas.microsoft.com/office/drawing/2014/main" id="{AF1E2473-2EC4-491D-A0F6-DF0497F28E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0789" y="1263315"/>
            <a:ext cx="11550316" cy="53179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782388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 xmlns:a16="http://schemas.microsoft.com/office/drawing/2014/main" id="{67139DFB-3EF2-4C61-A773-F53B9284DF64}"/>
              </a:ext>
            </a:extLst>
          </p:cNvPr>
          <p:cNvSpPr>
            <a:spLocks noGrp="1"/>
          </p:cNvSpPr>
          <p:nvPr>
            <p:ph type="title"/>
          </p:nvPr>
        </p:nvSpPr>
        <p:spPr/>
        <p:txBody>
          <a:bodyPr/>
          <a:lstStyle/>
          <a:p>
            <a:endParaRPr lang="fr-FR"/>
          </a:p>
        </p:txBody>
      </p:sp>
      <p:pic>
        <p:nvPicPr>
          <p:cNvPr id="4" name="Picture 3">
            <a:extLst>
              <a:ext uri="{FF2B5EF4-FFF2-40B4-BE49-F238E27FC236}">
                <a16:creationId xmlns="" xmlns:a16="http://schemas.microsoft.com/office/drawing/2014/main" id="{D378EC4E-07C9-4529-B2F5-41CA714CD2E1}"/>
              </a:ext>
            </a:extLst>
          </p:cNvPr>
          <p:cNvPicPr>
            <a:picLocks noChangeAspect="1"/>
          </p:cNvPicPr>
          <p:nvPr/>
        </p:nvPicPr>
        <p:blipFill>
          <a:blip r:embed="rId3"/>
          <a:stretch>
            <a:fillRect/>
          </a:stretch>
        </p:blipFill>
        <p:spPr>
          <a:xfrm>
            <a:off x="164593" y="192881"/>
            <a:ext cx="11854954" cy="6472238"/>
          </a:xfrm>
          <a:prstGeom prst="rect">
            <a:avLst/>
          </a:prstGeom>
        </p:spPr>
      </p:pic>
      <p:sp>
        <p:nvSpPr>
          <p:cNvPr id="5" name="Star: 8 Points 4">
            <a:extLst>
              <a:ext uri="{FF2B5EF4-FFF2-40B4-BE49-F238E27FC236}">
                <a16:creationId xmlns="" xmlns:a16="http://schemas.microsoft.com/office/drawing/2014/main" id="{0A29B89D-ED24-4E7A-886D-6FCE224CEF65}"/>
              </a:ext>
            </a:extLst>
          </p:cNvPr>
          <p:cNvSpPr/>
          <p:nvPr/>
        </p:nvSpPr>
        <p:spPr>
          <a:xfrm>
            <a:off x="261985" y="5957382"/>
            <a:ext cx="829395" cy="558170"/>
          </a:xfrm>
          <a:prstGeom prst="star8">
            <a:avLst/>
          </a:prstGeom>
          <a:solidFill>
            <a:schemeClr val="tx1"/>
          </a:solidFill>
          <a:ln>
            <a:solidFill>
              <a:srgbClr val="3B91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fld id="{81E620E6-C527-4187-9F01-69E77E2ED396}" type="slidenum">
              <a:rPr lang="fr-FR" smtClean="0">
                <a:solidFill>
                  <a:schemeClr val="bg1"/>
                </a:solidFill>
              </a:rPr>
              <a:t>6</a:t>
            </a:fld>
            <a:endParaRPr lang="fr-FR" dirty="0">
              <a:solidFill>
                <a:schemeClr val="bg1"/>
              </a:solidFill>
            </a:endParaRPr>
          </a:p>
        </p:txBody>
      </p:sp>
      <p:sp>
        <p:nvSpPr>
          <p:cNvPr id="6" name="Rectangle 5"/>
          <p:cNvSpPr/>
          <p:nvPr/>
        </p:nvSpPr>
        <p:spPr>
          <a:xfrm rot="5400000">
            <a:off x="10760933" y="1217917"/>
            <a:ext cx="2147896" cy="369332"/>
          </a:xfrm>
          <a:prstGeom prst="rect">
            <a:avLst/>
          </a:prstGeom>
        </p:spPr>
        <p:txBody>
          <a:bodyPr wrap="none">
            <a:spAutoFit/>
          </a:bodyPr>
          <a:lstStyle/>
          <a:p>
            <a:r>
              <a:rPr lang="fr-FR" b="1" dirty="0">
                <a:solidFill>
                  <a:schemeClr val="bg1"/>
                </a:solidFill>
              </a:rPr>
              <a:t>Photo By: Alan Page</a:t>
            </a:r>
          </a:p>
        </p:txBody>
      </p:sp>
    </p:spTree>
    <p:extLst>
      <p:ext uri="{BB962C8B-B14F-4D97-AF65-F5344CB8AC3E}">
        <p14:creationId xmlns:p14="http://schemas.microsoft.com/office/powerpoint/2010/main" val="360166977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Autofit/>
          </a:bodyPr>
          <a:lstStyle/>
          <a:p>
            <a:r>
              <a:rPr lang="en-US" b="1" dirty="0"/>
              <a:t>Plan</a:t>
            </a:r>
          </a:p>
        </p:txBody>
      </p:sp>
      <p:sp>
        <p:nvSpPr>
          <p:cNvPr id="38" name="Content Placeholder 17"/>
          <p:cNvSpPr txBox="1">
            <a:spLocks/>
          </p:cNvSpPr>
          <p:nvPr/>
        </p:nvSpPr>
        <p:spPr>
          <a:xfrm>
            <a:off x="541610" y="1524708"/>
            <a:ext cx="4321704" cy="3871518"/>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285750" indent="-285750" fontAlgn="base">
              <a:buFont typeface="+mj-lt"/>
              <a:buAutoNum type="romanUcPeriod"/>
            </a:pPr>
            <a:r>
              <a:rPr lang="fr-FR" sz="1700" b="1" dirty="0" err="1">
                <a:solidFill>
                  <a:schemeClr val="bg1"/>
                </a:solidFill>
              </a:rPr>
              <a:t>From</a:t>
            </a:r>
            <a:r>
              <a:rPr lang="fr-FR" sz="1700" b="1" dirty="0">
                <a:solidFill>
                  <a:schemeClr val="bg1"/>
                </a:solidFill>
              </a:rPr>
              <a:t> </a:t>
            </a:r>
            <a:r>
              <a:rPr lang="fr-FR" sz="1700" b="1" dirty="0" err="1">
                <a:solidFill>
                  <a:schemeClr val="bg1"/>
                </a:solidFill>
              </a:rPr>
              <a:t>Traditional</a:t>
            </a:r>
            <a:r>
              <a:rPr lang="fr-FR" sz="1700" b="1" dirty="0">
                <a:solidFill>
                  <a:schemeClr val="bg1"/>
                </a:solidFill>
              </a:rPr>
              <a:t> to Modern </a:t>
            </a:r>
            <a:r>
              <a:rPr lang="fr-FR" sz="1700" b="1" dirty="0" err="1">
                <a:solidFill>
                  <a:schemeClr val="bg1"/>
                </a:solidFill>
              </a:rPr>
              <a:t>Testing</a:t>
            </a:r>
            <a:r>
              <a:rPr lang="fr-FR" sz="1700" b="1" dirty="0">
                <a:solidFill>
                  <a:schemeClr val="bg1"/>
                </a:solidFill>
              </a:rPr>
              <a:t> </a:t>
            </a:r>
          </a:p>
          <a:p>
            <a:pPr marL="285750" indent="-285750" fontAlgn="base">
              <a:buFont typeface="+mj-lt"/>
              <a:buAutoNum type="romanUcPeriod"/>
            </a:pPr>
            <a:r>
              <a:rPr lang="fr-FR" sz="1700" b="1" dirty="0" err="1">
                <a:solidFill>
                  <a:schemeClr val="bg1"/>
                </a:solidFill>
              </a:rPr>
              <a:t>What</a:t>
            </a:r>
            <a:r>
              <a:rPr lang="fr-FR" sz="1700" b="1" dirty="0">
                <a:solidFill>
                  <a:schemeClr val="bg1"/>
                </a:solidFill>
              </a:rPr>
              <a:t> </a:t>
            </a:r>
            <a:r>
              <a:rPr lang="fr-FR" sz="1700" b="1" dirty="0" err="1">
                <a:solidFill>
                  <a:schemeClr val="bg1"/>
                </a:solidFill>
              </a:rPr>
              <a:t>is</a:t>
            </a:r>
            <a:r>
              <a:rPr lang="fr-FR" sz="1700" b="1" dirty="0">
                <a:solidFill>
                  <a:schemeClr val="bg1"/>
                </a:solidFill>
              </a:rPr>
              <a:t> Modern </a:t>
            </a:r>
            <a:r>
              <a:rPr lang="fr-FR" sz="1700" b="1" dirty="0" err="1">
                <a:solidFill>
                  <a:schemeClr val="bg1"/>
                </a:solidFill>
              </a:rPr>
              <a:t>Testing</a:t>
            </a:r>
            <a:r>
              <a:rPr lang="fr-FR" sz="1700" b="1" dirty="0">
                <a:solidFill>
                  <a:schemeClr val="bg1"/>
                </a:solidFill>
              </a:rPr>
              <a:t> ?</a:t>
            </a:r>
          </a:p>
          <a:p>
            <a:pPr marL="285750" indent="-285750" fontAlgn="base">
              <a:buFont typeface="+mj-lt"/>
              <a:buAutoNum type="romanUcPeriod"/>
            </a:pPr>
            <a:r>
              <a:rPr lang="fr-FR" sz="1700" b="1" dirty="0">
                <a:solidFill>
                  <a:schemeClr val="bg1"/>
                </a:solidFill>
              </a:rPr>
              <a:t>Modern </a:t>
            </a:r>
            <a:r>
              <a:rPr lang="fr-FR" sz="1700" b="1" dirty="0" err="1">
                <a:solidFill>
                  <a:schemeClr val="bg1"/>
                </a:solidFill>
              </a:rPr>
              <a:t>Testing</a:t>
            </a:r>
            <a:r>
              <a:rPr lang="fr-FR" sz="1700" b="1" dirty="0">
                <a:solidFill>
                  <a:schemeClr val="bg1"/>
                </a:solidFill>
              </a:rPr>
              <a:t> Mission</a:t>
            </a:r>
          </a:p>
          <a:p>
            <a:pPr marL="285750" indent="-285750" fontAlgn="base">
              <a:buFont typeface="+mj-lt"/>
              <a:buAutoNum type="romanUcPeriod"/>
            </a:pPr>
            <a:r>
              <a:rPr lang="fr-FR" sz="1700" b="1" dirty="0" err="1">
                <a:solidFill>
                  <a:schemeClr val="bg1"/>
                </a:solidFill>
              </a:rPr>
              <a:t>Introducing</a:t>
            </a:r>
            <a:r>
              <a:rPr lang="fr-FR" sz="1700" b="1" dirty="0">
                <a:solidFill>
                  <a:schemeClr val="bg1"/>
                </a:solidFill>
              </a:rPr>
              <a:t> the Modern Tester</a:t>
            </a:r>
          </a:p>
          <a:p>
            <a:pPr marL="285750" indent="-285750" fontAlgn="base">
              <a:buFont typeface="+mj-lt"/>
              <a:buAutoNum type="romanUcPeriod"/>
            </a:pPr>
            <a:r>
              <a:rPr lang="fr-FR" sz="1700" b="1" dirty="0" err="1">
                <a:solidFill>
                  <a:schemeClr val="bg1"/>
                </a:solidFill>
              </a:rPr>
              <a:t>Quality</a:t>
            </a:r>
            <a:r>
              <a:rPr lang="fr-FR" sz="1700" b="1" dirty="0">
                <a:solidFill>
                  <a:schemeClr val="bg1"/>
                </a:solidFill>
              </a:rPr>
              <a:t> Culture of the Team </a:t>
            </a:r>
          </a:p>
          <a:p>
            <a:pPr marL="0" indent="0" fontAlgn="base">
              <a:buNone/>
            </a:pPr>
            <a:endParaRPr lang="en-US" sz="1700" b="1" dirty="0">
              <a:solidFill>
                <a:schemeClr val="bg1"/>
              </a:solidFill>
            </a:endParaRPr>
          </a:p>
        </p:txBody>
      </p:sp>
      <p:pic>
        <p:nvPicPr>
          <p:cNvPr id="3" name="Picture 2">
            <a:extLst>
              <a:ext uri="{FF2B5EF4-FFF2-40B4-BE49-F238E27FC236}">
                <a16:creationId xmlns:a16="http://schemas.microsoft.com/office/drawing/2014/main" xmlns="" id="{3C34ECD5-D16B-4A88-BBB3-71AA0D3AD50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632589">
            <a:off x="7417941" y="1650310"/>
            <a:ext cx="4034978" cy="2118364"/>
          </a:xfrm>
          <a:prstGeom prst="rect">
            <a:avLst/>
          </a:prstGeom>
        </p:spPr>
      </p:pic>
      <p:pic>
        <p:nvPicPr>
          <p:cNvPr id="9" name="Picture 8">
            <a:extLst>
              <a:ext uri="{FF2B5EF4-FFF2-40B4-BE49-F238E27FC236}">
                <a16:creationId xmlns:a16="http://schemas.microsoft.com/office/drawing/2014/main" xmlns="" id="{CD7BF636-87AF-4FAD-96E2-9662E458C1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34232" y="3986540"/>
            <a:ext cx="2302731" cy="2302731"/>
          </a:xfrm>
          <a:prstGeom prst="rect">
            <a:avLst/>
          </a:prstGeom>
        </p:spPr>
      </p:pic>
      <p:sp>
        <p:nvSpPr>
          <p:cNvPr id="2" name="Star: 8 Points 1">
            <a:extLst>
              <a:ext uri="{FF2B5EF4-FFF2-40B4-BE49-F238E27FC236}">
                <a16:creationId xmlns:a16="http://schemas.microsoft.com/office/drawing/2014/main" xmlns="" id="{730EE8B6-290D-497D-84E9-2DA792838700}"/>
              </a:ext>
            </a:extLst>
          </p:cNvPr>
          <p:cNvSpPr/>
          <p:nvPr/>
        </p:nvSpPr>
        <p:spPr>
          <a:xfrm>
            <a:off x="261985" y="5957382"/>
            <a:ext cx="829395" cy="558170"/>
          </a:xfrm>
          <a:prstGeom prst="star8">
            <a:avLst/>
          </a:prstGeom>
          <a:noFill/>
          <a:ln>
            <a:solidFill>
              <a:srgbClr val="3B91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fld id="{81E620E6-C527-4187-9F01-69E77E2ED396}" type="slidenum">
              <a:rPr lang="fr-FR" smtClean="0">
                <a:solidFill>
                  <a:schemeClr val="bg1"/>
                </a:solidFill>
              </a:rPr>
              <a:t>7</a:t>
            </a:fld>
            <a:endParaRPr lang="fr-FR" dirty="0">
              <a:solidFill>
                <a:schemeClr val="bg1"/>
              </a:solidFill>
            </a:endParaRPr>
          </a:p>
        </p:txBody>
      </p:sp>
    </p:spTree>
    <p:extLst>
      <p:ext uri="{BB962C8B-B14F-4D97-AF65-F5344CB8AC3E}">
        <p14:creationId xmlns:p14="http://schemas.microsoft.com/office/powerpoint/2010/main" val="423379252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 xmlns:a16="http://schemas.microsoft.com/office/drawing/2014/main" id="{42BA71F1-D1AD-42CD-AF69-B00CCA570DAD}"/>
              </a:ext>
            </a:extLst>
          </p:cNvPr>
          <p:cNvPicPr>
            <a:picLocks noChangeAspect="1"/>
          </p:cNvPicPr>
          <p:nvPr/>
        </p:nvPicPr>
        <p:blipFill>
          <a:blip r:embed="rId3">
            <a:alphaModFix amt="12000"/>
            <a:extLst>
              <a:ext uri="{BEBA8EAE-BF5A-486C-A8C5-ECC9F3942E4B}">
                <a14:imgProps xmlns:a14="http://schemas.microsoft.com/office/drawing/2010/main">
                  <a14:imgLayer r:embed="rId4">
                    <a14:imgEffect>
                      <a14:colorTemperature colorTemp="6400"/>
                    </a14:imgEffect>
                    <a14:imgEffect>
                      <a14:saturation sat="97000"/>
                    </a14:imgEffect>
                  </a14:imgLayer>
                </a14:imgProps>
              </a:ext>
              <a:ext uri="{28A0092B-C50C-407E-A947-70E740481C1C}">
                <a14:useLocalDpi xmlns:a14="http://schemas.microsoft.com/office/drawing/2010/main" val="0"/>
              </a:ext>
            </a:extLst>
          </a:blip>
          <a:stretch>
            <a:fillRect/>
          </a:stretch>
        </p:blipFill>
        <p:spPr>
          <a:xfrm>
            <a:off x="1788142" y="1416187"/>
            <a:ext cx="7827614" cy="502561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Title 1"/>
          <p:cNvSpPr>
            <a:spLocks noGrp="1"/>
          </p:cNvSpPr>
          <p:nvPr>
            <p:ph type="title"/>
          </p:nvPr>
        </p:nvSpPr>
        <p:spPr/>
        <p:txBody>
          <a:bodyPr>
            <a:normAutofit fontScale="90000"/>
          </a:bodyPr>
          <a:lstStyle/>
          <a:p>
            <a:pPr lvl="0"/>
            <a:r>
              <a:rPr lang="en-US" b="1" dirty="0"/>
              <a:t>Problems faced with traditional testing</a:t>
            </a:r>
            <a:endParaRPr lang="en-US" b="1" dirty="0">
              <a:latin typeface="Segoe UI Light" panose="020B0502040204020203" pitchFamily="34" charset="0"/>
              <a:cs typeface="Segoe UI Light" panose="020B0502040204020203" pitchFamily="34" charset="0"/>
            </a:endParaRPr>
          </a:p>
        </p:txBody>
      </p:sp>
      <p:grpSp>
        <p:nvGrpSpPr>
          <p:cNvPr id="19" name="Group 18" descr="Small circle with number 1 inside  indicating step 1">
            <a:extLst>
              <a:ext uri="{FF2B5EF4-FFF2-40B4-BE49-F238E27FC236}">
                <a16:creationId xmlns="" xmlns:a16="http://schemas.microsoft.com/office/drawing/2014/main" id="{373F0897-8C84-4CC9-9632-3B29F7C46AC4}"/>
              </a:ext>
            </a:extLst>
          </p:cNvPr>
          <p:cNvGrpSpPr/>
          <p:nvPr/>
        </p:nvGrpSpPr>
        <p:grpSpPr bwMode="blackWhite">
          <a:xfrm>
            <a:off x="558723" y="1917997"/>
            <a:ext cx="558179" cy="409838"/>
            <a:chOff x="6953426" y="711274"/>
            <a:chExt cx="558179" cy="409838"/>
          </a:xfrm>
        </p:grpSpPr>
        <p:sp>
          <p:nvSpPr>
            <p:cNvPr id="20" name="Oval 19" descr="Small circle">
              <a:extLst>
                <a:ext uri="{FF2B5EF4-FFF2-40B4-BE49-F238E27FC236}">
                  <a16:creationId xmlns="" xmlns:a16="http://schemas.microsoft.com/office/drawing/2014/main" id="{FA7EDC99-0A31-456C-99CD-BE4926294890}"/>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1" name="TextBox 20" descr="Number 1">
              <a:extLst>
                <a:ext uri="{FF2B5EF4-FFF2-40B4-BE49-F238E27FC236}">
                  <a16:creationId xmlns="" xmlns:a16="http://schemas.microsoft.com/office/drawing/2014/main" id="{00309BDF-AA77-4222-A6EE-A4D9D8015D89}"/>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1</a:t>
              </a:r>
            </a:p>
          </p:txBody>
        </p:sp>
      </p:grpSp>
      <p:sp>
        <p:nvSpPr>
          <p:cNvPr id="22" name="Content Placeholder 17">
            <a:extLst>
              <a:ext uri="{FF2B5EF4-FFF2-40B4-BE49-F238E27FC236}">
                <a16:creationId xmlns="" xmlns:a16="http://schemas.microsoft.com/office/drawing/2014/main" id="{67B06D91-43B8-4047-A713-BC318ED749BB}"/>
              </a:ext>
            </a:extLst>
          </p:cNvPr>
          <p:cNvSpPr txBox="1">
            <a:spLocks/>
          </p:cNvSpPr>
          <p:nvPr/>
        </p:nvSpPr>
        <p:spPr>
          <a:xfrm>
            <a:off x="1066040" y="1958189"/>
            <a:ext cx="2486328" cy="913994"/>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fr-FR" sz="2000" b="1" dirty="0">
              <a:solidFill>
                <a:schemeClr val="bg1"/>
              </a:solidFill>
            </a:endParaRPr>
          </a:p>
        </p:txBody>
      </p:sp>
      <p:grpSp>
        <p:nvGrpSpPr>
          <p:cNvPr id="23" name="Group 22" descr="Small circle with number 2 inside  indicating step 2">
            <a:extLst>
              <a:ext uri="{FF2B5EF4-FFF2-40B4-BE49-F238E27FC236}">
                <a16:creationId xmlns="" xmlns:a16="http://schemas.microsoft.com/office/drawing/2014/main" id="{245DE22F-5382-4635-8695-30E57BEF3763}"/>
              </a:ext>
            </a:extLst>
          </p:cNvPr>
          <p:cNvGrpSpPr/>
          <p:nvPr/>
        </p:nvGrpSpPr>
        <p:grpSpPr bwMode="blackWhite">
          <a:xfrm>
            <a:off x="558725" y="2660757"/>
            <a:ext cx="558179" cy="409838"/>
            <a:chOff x="6953426" y="711274"/>
            <a:chExt cx="558179" cy="409838"/>
          </a:xfrm>
        </p:grpSpPr>
        <p:sp>
          <p:nvSpPr>
            <p:cNvPr id="24" name="Oval 23" descr="Small circle">
              <a:extLst>
                <a:ext uri="{FF2B5EF4-FFF2-40B4-BE49-F238E27FC236}">
                  <a16:creationId xmlns="" xmlns:a16="http://schemas.microsoft.com/office/drawing/2014/main" id="{3C809488-B5EE-4D81-9F28-0BE84B9A42F0}"/>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5" name="TextBox 24" descr="Number 2">
              <a:extLst>
                <a:ext uri="{FF2B5EF4-FFF2-40B4-BE49-F238E27FC236}">
                  <a16:creationId xmlns="" xmlns:a16="http://schemas.microsoft.com/office/drawing/2014/main" id="{EDA2D1B3-C3A1-4557-8D93-6B81C7E8DD38}"/>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2</a:t>
              </a:r>
            </a:p>
          </p:txBody>
        </p:sp>
      </p:grpSp>
      <p:sp>
        <p:nvSpPr>
          <p:cNvPr id="26" name="Content Placeholder 17">
            <a:extLst>
              <a:ext uri="{FF2B5EF4-FFF2-40B4-BE49-F238E27FC236}">
                <a16:creationId xmlns="" xmlns:a16="http://schemas.microsoft.com/office/drawing/2014/main" id="{A6AD16B0-46CD-4D57-9007-B15AB2C7BADB}"/>
              </a:ext>
            </a:extLst>
          </p:cNvPr>
          <p:cNvSpPr txBox="1">
            <a:spLocks/>
          </p:cNvSpPr>
          <p:nvPr/>
        </p:nvSpPr>
        <p:spPr>
          <a:xfrm>
            <a:off x="1066040" y="2700950"/>
            <a:ext cx="10715882" cy="388850"/>
          </a:xfrm>
          <a:prstGeom prst="rect">
            <a:avLst/>
          </a:prstGeom>
        </p:spPr>
        <p:txBody>
          <a:bodyPr vert="horz" lIns="91440" tIns="45720" rIns="91440" bIns="45720" rtlCol="0">
            <a:normAutofit fontScale="25000" lnSpcReduction="20000"/>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sz="8000" b="1" dirty="0" err="1">
                <a:solidFill>
                  <a:schemeClr val="bg1"/>
                </a:solidFill>
              </a:rPr>
              <a:t>Dependent</a:t>
            </a:r>
            <a:r>
              <a:rPr lang="fr-FR" sz="8000" b="1" dirty="0">
                <a:solidFill>
                  <a:schemeClr val="bg1"/>
                </a:solidFill>
              </a:rPr>
              <a:t> on documentation</a:t>
            </a:r>
          </a:p>
          <a:p>
            <a:pPr marL="0" indent="0">
              <a:buNone/>
            </a:pPr>
            <a:endParaRPr lang="en-US" sz="2000" b="1" dirty="0">
              <a:solidFill>
                <a:schemeClr val="bg1"/>
              </a:solidFill>
            </a:endParaRPr>
          </a:p>
        </p:txBody>
      </p:sp>
      <p:grpSp>
        <p:nvGrpSpPr>
          <p:cNvPr id="27" name="Group 26" descr="Small circle with number 3 inside  indicating step 3">
            <a:extLst>
              <a:ext uri="{FF2B5EF4-FFF2-40B4-BE49-F238E27FC236}">
                <a16:creationId xmlns="" xmlns:a16="http://schemas.microsoft.com/office/drawing/2014/main" id="{BF46E91A-07BB-481E-8878-7CA6304B5677}"/>
              </a:ext>
            </a:extLst>
          </p:cNvPr>
          <p:cNvGrpSpPr/>
          <p:nvPr/>
        </p:nvGrpSpPr>
        <p:grpSpPr bwMode="blackWhite">
          <a:xfrm>
            <a:off x="558725" y="3443974"/>
            <a:ext cx="558179" cy="409838"/>
            <a:chOff x="6953426" y="711274"/>
            <a:chExt cx="558179" cy="409838"/>
          </a:xfrm>
        </p:grpSpPr>
        <p:sp>
          <p:nvSpPr>
            <p:cNvPr id="28" name="Oval 27" descr="Small circle">
              <a:extLst>
                <a:ext uri="{FF2B5EF4-FFF2-40B4-BE49-F238E27FC236}">
                  <a16:creationId xmlns="" xmlns:a16="http://schemas.microsoft.com/office/drawing/2014/main" id="{3978E580-0D68-412A-9313-DE112AC6A8A3}"/>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9" name="TextBox 28" descr="Number 3">
              <a:extLst>
                <a:ext uri="{FF2B5EF4-FFF2-40B4-BE49-F238E27FC236}">
                  <a16:creationId xmlns="" xmlns:a16="http://schemas.microsoft.com/office/drawing/2014/main" id="{BF5B5CF6-012D-4B41-B4B7-7FE413E9E540}"/>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3</a:t>
              </a:r>
            </a:p>
          </p:txBody>
        </p:sp>
      </p:grpSp>
      <p:sp>
        <p:nvSpPr>
          <p:cNvPr id="30" name="Content Placeholder 17">
            <a:extLst>
              <a:ext uri="{FF2B5EF4-FFF2-40B4-BE49-F238E27FC236}">
                <a16:creationId xmlns="" xmlns:a16="http://schemas.microsoft.com/office/drawing/2014/main" id="{A6615E4D-F313-45C7-B505-52FAA1C73E41}"/>
              </a:ext>
            </a:extLst>
          </p:cNvPr>
          <p:cNvSpPr txBox="1">
            <a:spLocks/>
          </p:cNvSpPr>
          <p:nvPr/>
        </p:nvSpPr>
        <p:spPr>
          <a:xfrm>
            <a:off x="1078205" y="3460263"/>
            <a:ext cx="2784602" cy="1110671"/>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fr-FR" sz="2000" b="1" dirty="0">
              <a:solidFill>
                <a:schemeClr val="bg1"/>
              </a:solidFill>
            </a:endParaRPr>
          </a:p>
        </p:txBody>
      </p:sp>
      <p:sp>
        <p:nvSpPr>
          <p:cNvPr id="31" name="Content Placeholder 17">
            <a:extLst>
              <a:ext uri="{FF2B5EF4-FFF2-40B4-BE49-F238E27FC236}">
                <a16:creationId xmlns="" xmlns:a16="http://schemas.microsoft.com/office/drawing/2014/main" id="{28470836-B54E-41ED-B862-8A50F8579698}"/>
              </a:ext>
            </a:extLst>
          </p:cNvPr>
          <p:cNvSpPr txBox="1">
            <a:spLocks/>
          </p:cNvSpPr>
          <p:nvPr/>
        </p:nvSpPr>
        <p:spPr>
          <a:xfrm>
            <a:off x="1078205" y="1955226"/>
            <a:ext cx="7254634" cy="1110671"/>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solidFill>
                  <a:schemeClr val="bg1"/>
                </a:solidFill>
              </a:rPr>
              <a:t>Separate Test </a:t>
            </a:r>
            <a:r>
              <a:rPr lang="fr-FR" sz="2000" b="1" dirty="0">
                <a:solidFill>
                  <a:schemeClr val="bg1"/>
                </a:solidFill>
              </a:rPr>
              <a:t>team </a:t>
            </a:r>
            <a:r>
              <a:rPr lang="fr-FR" sz="2000" b="1" dirty="0">
                <a:solidFill>
                  <a:schemeClr val="bg1"/>
                </a:solidFill>
                <a:sym typeface="Wingdings" panose="05000000000000000000" pitchFamily="2" charset="2"/>
              </a:rPr>
              <a:t> </a:t>
            </a:r>
            <a:r>
              <a:rPr lang="fr-FR" sz="2000" b="1" dirty="0" err="1">
                <a:solidFill>
                  <a:schemeClr val="bg1"/>
                </a:solidFill>
                <a:sym typeface="Wingdings" panose="05000000000000000000" pitchFamily="2" charset="2"/>
              </a:rPr>
              <a:t>Conflicts</a:t>
            </a:r>
            <a:r>
              <a:rPr lang="fr-FR" sz="2000" b="1" dirty="0">
                <a:solidFill>
                  <a:schemeClr val="bg1"/>
                </a:solidFill>
                <a:sym typeface="Wingdings" panose="05000000000000000000" pitchFamily="2" charset="2"/>
              </a:rPr>
              <a:t> </a:t>
            </a:r>
            <a:r>
              <a:rPr lang="fr-FR" sz="2000" b="1" dirty="0" err="1">
                <a:solidFill>
                  <a:schemeClr val="bg1"/>
                </a:solidFill>
                <a:sym typeface="Wingdings" panose="05000000000000000000" pitchFamily="2" charset="2"/>
              </a:rPr>
              <a:t>with</a:t>
            </a:r>
            <a:r>
              <a:rPr lang="fr-FR" sz="2000" b="1" dirty="0">
                <a:solidFill>
                  <a:schemeClr val="bg1"/>
                </a:solidFill>
                <a:sym typeface="Wingdings" panose="05000000000000000000" pitchFamily="2" charset="2"/>
              </a:rPr>
              <a:t> </a:t>
            </a:r>
            <a:r>
              <a:rPr lang="fr-FR" sz="2000" b="1" dirty="0" err="1">
                <a:solidFill>
                  <a:schemeClr val="bg1"/>
                </a:solidFill>
                <a:sym typeface="Wingdings" panose="05000000000000000000" pitchFamily="2" charset="2"/>
              </a:rPr>
              <a:t>developers</a:t>
            </a:r>
            <a:r>
              <a:rPr lang="fr-FR" sz="2000" b="1" dirty="0">
                <a:solidFill>
                  <a:schemeClr val="bg1"/>
                </a:solidFill>
                <a:sym typeface="Wingdings" panose="05000000000000000000" pitchFamily="2" charset="2"/>
              </a:rPr>
              <a:t> </a:t>
            </a:r>
            <a:r>
              <a:rPr lang="en-US" sz="2000" b="1" dirty="0">
                <a:solidFill>
                  <a:schemeClr val="bg1"/>
                </a:solidFill>
              </a:rPr>
              <a:t> </a:t>
            </a:r>
          </a:p>
        </p:txBody>
      </p:sp>
      <p:sp>
        <p:nvSpPr>
          <p:cNvPr id="3" name="Rectangle 2">
            <a:extLst>
              <a:ext uri="{FF2B5EF4-FFF2-40B4-BE49-F238E27FC236}">
                <a16:creationId xmlns="" xmlns:a16="http://schemas.microsoft.com/office/drawing/2014/main" id="{6CF44971-D85A-4BC6-9B61-A34032125B0D}"/>
              </a:ext>
            </a:extLst>
          </p:cNvPr>
          <p:cNvSpPr/>
          <p:nvPr/>
        </p:nvSpPr>
        <p:spPr>
          <a:xfrm>
            <a:off x="1040204" y="3484480"/>
            <a:ext cx="6874436" cy="369332"/>
          </a:xfrm>
          <a:prstGeom prst="rect">
            <a:avLst/>
          </a:prstGeom>
        </p:spPr>
        <p:txBody>
          <a:bodyPr vert="horz" lIns="91440" tIns="45720" rIns="91440" bIns="45720" rtlCol="0">
            <a:noAutofit/>
          </a:bodyPr>
          <a:lstStyle/>
          <a:p>
            <a:pPr>
              <a:lnSpc>
                <a:spcPts val="1800"/>
              </a:lnSpc>
              <a:spcBef>
                <a:spcPts val="1000"/>
              </a:spcBef>
              <a:spcAft>
                <a:spcPts val="1000"/>
              </a:spcAft>
            </a:pPr>
            <a:r>
              <a:rPr lang="en-US" sz="2000" b="1" dirty="0">
                <a:solidFill>
                  <a:schemeClr val="bg1"/>
                </a:solidFill>
              </a:rPr>
              <a:t>Requires excessive time and efforts </a:t>
            </a:r>
            <a:endParaRPr lang="fr-FR" sz="2000" b="1" dirty="0">
              <a:solidFill>
                <a:schemeClr val="bg1"/>
              </a:solidFill>
            </a:endParaRPr>
          </a:p>
        </p:txBody>
      </p:sp>
      <p:grpSp>
        <p:nvGrpSpPr>
          <p:cNvPr id="17" name="Group 16" descr="Small circle with number 3 inside  indicating step 3">
            <a:extLst>
              <a:ext uri="{FF2B5EF4-FFF2-40B4-BE49-F238E27FC236}">
                <a16:creationId xmlns="" xmlns:a16="http://schemas.microsoft.com/office/drawing/2014/main" id="{3437F19D-AA36-4764-9D26-5375D8F1CA82}"/>
              </a:ext>
            </a:extLst>
          </p:cNvPr>
          <p:cNvGrpSpPr/>
          <p:nvPr/>
        </p:nvGrpSpPr>
        <p:grpSpPr bwMode="blackWhite">
          <a:xfrm>
            <a:off x="584561" y="4257254"/>
            <a:ext cx="558179" cy="409838"/>
            <a:chOff x="6953426" y="711274"/>
            <a:chExt cx="558179" cy="409838"/>
          </a:xfrm>
        </p:grpSpPr>
        <p:sp>
          <p:nvSpPr>
            <p:cNvPr id="18" name="Oval 17" descr="Small circle">
              <a:extLst>
                <a:ext uri="{FF2B5EF4-FFF2-40B4-BE49-F238E27FC236}">
                  <a16:creationId xmlns="" xmlns:a16="http://schemas.microsoft.com/office/drawing/2014/main" id="{7A2409DF-E479-4292-B17F-19D5AF379289}"/>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32" name="TextBox 31" descr="Number 3">
              <a:extLst>
                <a:ext uri="{FF2B5EF4-FFF2-40B4-BE49-F238E27FC236}">
                  <a16:creationId xmlns="" xmlns:a16="http://schemas.microsoft.com/office/drawing/2014/main" id="{870DB426-307B-4731-BC18-5A050C83A047}"/>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4</a:t>
              </a:r>
            </a:p>
          </p:txBody>
        </p:sp>
      </p:grpSp>
      <p:sp>
        <p:nvSpPr>
          <p:cNvPr id="33" name="Rectangle 32">
            <a:extLst>
              <a:ext uri="{FF2B5EF4-FFF2-40B4-BE49-F238E27FC236}">
                <a16:creationId xmlns="" xmlns:a16="http://schemas.microsoft.com/office/drawing/2014/main" id="{ACFAEC36-888B-44D2-9AB2-8143BC4266C7}"/>
              </a:ext>
            </a:extLst>
          </p:cNvPr>
          <p:cNvSpPr/>
          <p:nvPr/>
        </p:nvSpPr>
        <p:spPr>
          <a:xfrm>
            <a:off x="1104041" y="4181197"/>
            <a:ext cx="12455408" cy="404854"/>
          </a:xfrm>
          <a:prstGeom prst="rect">
            <a:avLst/>
          </a:prstGeom>
        </p:spPr>
        <p:txBody>
          <a:bodyPr vert="horz" lIns="91440" tIns="45720" rIns="91440" bIns="45720" rtlCol="0">
            <a:noAutofit/>
          </a:bodyPr>
          <a:lstStyle/>
          <a:p>
            <a:r>
              <a:rPr lang="fr-FR" sz="2000" b="1" dirty="0" err="1">
                <a:solidFill>
                  <a:schemeClr val="bg1"/>
                </a:solidFill>
              </a:rPr>
              <a:t>Developers</a:t>
            </a:r>
            <a:r>
              <a:rPr lang="fr-FR" sz="2000" b="1" dirty="0">
                <a:solidFill>
                  <a:schemeClr val="bg1"/>
                </a:solidFill>
              </a:rPr>
              <a:t> </a:t>
            </a:r>
            <a:r>
              <a:rPr lang="fr-FR" sz="2000" b="1" dirty="0" err="1">
                <a:solidFill>
                  <a:schemeClr val="bg1"/>
                </a:solidFill>
              </a:rPr>
              <a:t>can’t</a:t>
            </a:r>
            <a:r>
              <a:rPr lang="fr-FR" sz="2000" b="1" dirty="0">
                <a:solidFill>
                  <a:schemeClr val="bg1"/>
                </a:solidFill>
              </a:rPr>
              <a:t> analyse </a:t>
            </a:r>
            <a:r>
              <a:rPr lang="fr-FR" sz="2000" b="1" dirty="0" smtClean="0">
                <a:solidFill>
                  <a:schemeClr val="bg1"/>
                </a:solidFill>
              </a:rPr>
              <a:t>tests &amp; </a:t>
            </a:r>
            <a:r>
              <a:rPr lang="fr-FR" sz="2000" b="1" dirty="0" err="1" smtClean="0">
                <a:solidFill>
                  <a:schemeClr val="bg1"/>
                </a:solidFill>
              </a:rPr>
              <a:t>Testers</a:t>
            </a:r>
            <a:r>
              <a:rPr lang="fr-FR" sz="2000" b="1" dirty="0" smtClean="0">
                <a:solidFill>
                  <a:schemeClr val="bg1"/>
                </a:solidFill>
              </a:rPr>
              <a:t> </a:t>
            </a:r>
            <a:r>
              <a:rPr lang="fr-FR" sz="2000" b="1" dirty="0" err="1">
                <a:solidFill>
                  <a:schemeClr val="bg1"/>
                </a:solidFill>
              </a:rPr>
              <a:t>don’t</a:t>
            </a:r>
            <a:r>
              <a:rPr lang="fr-FR" sz="2000" b="1" dirty="0">
                <a:solidFill>
                  <a:schemeClr val="bg1"/>
                </a:solidFill>
              </a:rPr>
              <a:t> have </a:t>
            </a:r>
            <a:r>
              <a:rPr lang="fr-FR" sz="2000" b="1" dirty="0" err="1">
                <a:solidFill>
                  <a:schemeClr val="bg1"/>
                </a:solidFill>
              </a:rPr>
              <a:t>enough</a:t>
            </a:r>
            <a:r>
              <a:rPr lang="fr-FR" sz="2000" b="1" dirty="0">
                <a:solidFill>
                  <a:schemeClr val="bg1"/>
                </a:solidFill>
              </a:rPr>
              <a:t> </a:t>
            </a:r>
            <a:r>
              <a:rPr lang="fr-FR" sz="2000" b="1" dirty="0" err="1">
                <a:solidFill>
                  <a:schemeClr val="bg1"/>
                </a:solidFill>
              </a:rPr>
              <a:t>knowledge</a:t>
            </a:r>
            <a:r>
              <a:rPr lang="fr-FR" sz="2000" b="1" dirty="0">
                <a:solidFill>
                  <a:schemeClr val="bg1"/>
                </a:solidFill>
              </a:rPr>
              <a:t> about </a:t>
            </a:r>
            <a:r>
              <a:rPr lang="fr-FR" sz="2000" b="1" dirty="0" err="1">
                <a:solidFill>
                  <a:schemeClr val="bg1"/>
                </a:solidFill>
              </a:rPr>
              <a:t>technical</a:t>
            </a:r>
            <a:r>
              <a:rPr lang="fr-FR" sz="2000" b="1" dirty="0">
                <a:solidFill>
                  <a:schemeClr val="bg1"/>
                </a:solidFill>
              </a:rPr>
              <a:t> aspects</a:t>
            </a:r>
          </a:p>
          <a:p>
            <a:pPr lvl="0"/>
            <a:endParaRPr lang="fr-FR" sz="2000" b="1" dirty="0">
              <a:solidFill>
                <a:schemeClr val="bg1"/>
              </a:solidFill>
            </a:endParaRPr>
          </a:p>
        </p:txBody>
      </p:sp>
      <p:grpSp>
        <p:nvGrpSpPr>
          <p:cNvPr id="36" name="Group 16" descr="Small circle with number 3 inside  indicating step 3">
            <a:extLst>
              <a:ext uri="{FF2B5EF4-FFF2-40B4-BE49-F238E27FC236}">
                <a16:creationId xmlns="" xmlns:a16="http://schemas.microsoft.com/office/drawing/2014/main" id="{3437F19D-AA36-4764-9D26-5375D8F1CA82}"/>
              </a:ext>
            </a:extLst>
          </p:cNvPr>
          <p:cNvGrpSpPr/>
          <p:nvPr/>
        </p:nvGrpSpPr>
        <p:grpSpPr bwMode="blackWhite">
          <a:xfrm>
            <a:off x="558726" y="5068074"/>
            <a:ext cx="558179" cy="409838"/>
            <a:chOff x="6953426" y="711274"/>
            <a:chExt cx="558179" cy="409838"/>
          </a:xfrm>
        </p:grpSpPr>
        <p:sp>
          <p:nvSpPr>
            <p:cNvPr id="37" name="Oval 17" descr="Small circle">
              <a:extLst>
                <a:ext uri="{FF2B5EF4-FFF2-40B4-BE49-F238E27FC236}">
                  <a16:creationId xmlns="" xmlns:a16="http://schemas.microsoft.com/office/drawing/2014/main" id="{7A2409DF-E479-4292-B17F-19D5AF379289}"/>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38" name="TextBox 31" descr="Number 3">
              <a:extLst>
                <a:ext uri="{FF2B5EF4-FFF2-40B4-BE49-F238E27FC236}">
                  <a16:creationId xmlns="" xmlns:a16="http://schemas.microsoft.com/office/drawing/2014/main" id="{870DB426-307B-4731-BC18-5A050C83A047}"/>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5</a:t>
              </a:r>
            </a:p>
          </p:txBody>
        </p:sp>
      </p:grpSp>
      <p:sp>
        <p:nvSpPr>
          <p:cNvPr id="39" name="Rectangle 38">
            <a:extLst>
              <a:ext uri="{FF2B5EF4-FFF2-40B4-BE49-F238E27FC236}">
                <a16:creationId xmlns="" xmlns:a16="http://schemas.microsoft.com/office/drawing/2014/main" id="{ACFAEC36-888B-44D2-9AB2-8143BC4266C7}"/>
              </a:ext>
            </a:extLst>
          </p:cNvPr>
          <p:cNvSpPr/>
          <p:nvPr/>
        </p:nvSpPr>
        <p:spPr>
          <a:xfrm>
            <a:off x="1040204" y="5108580"/>
            <a:ext cx="12455408" cy="404854"/>
          </a:xfrm>
          <a:prstGeom prst="rect">
            <a:avLst/>
          </a:prstGeom>
        </p:spPr>
        <p:txBody>
          <a:bodyPr vert="horz" lIns="91440" tIns="45720" rIns="91440" bIns="45720" rtlCol="0">
            <a:noAutofit/>
          </a:bodyPr>
          <a:lstStyle/>
          <a:p>
            <a:r>
              <a:rPr lang="en-US" sz="2000" b="1" dirty="0">
                <a:solidFill>
                  <a:schemeClr val="bg1"/>
                </a:solidFill>
              </a:rPr>
              <a:t>Focuses on code and specification correctness instead of</a:t>
            </a:r>
            <a:r>
              <a:rPr lang="fr-FR" sz="2000" b="1" dirty="0">
                <a:solidFill>
                  <a:schemeClr val="bg1"/>
                </a:solidFill>
              </a:rPr>
              <a:t> </a:t>
            </a:r>
            <a:r>
              <a:rPr lang="fr-FR" sz="2000" b="1" dirty="0" err="1">
                <a:solidFill>
                  <a:schemeClr val="bg1"/>
                </a:solidFill>
              </a:rPr>
              <a:t>quality</a:t>
            </a:r>
            <a:r>
              <a:rPr lang="fr-FR" sz="2000" b="1" dirty="0">
                <a:solidFill>
                  <a:schemeClr val="bg1"/>
                </a:solidFill>
              </a:rPr>
              <a:t> </a:t>
            </a:r>
            <a:endParaRPr lang="en-US" sz="2000" b="1" dirty="0">
              <a:solidFill>
                <a:schemeClr val="bg1"/>
              </a:solidFill>
            </a:endParaRPr>
          </a:p>
        </p:txBody>
      </p:sp>
      <p:grpSp>
        <p:nvGrpSpPr>
          <p:cNvPr id="40" name="Group 16" descr="Small circle with number 3 inside  indicating step 3">
            <a:extLst>
              <a:ext uri="{FF2B5EF4-FFF2-40B4-BE49-F238E27FC236}">
                <a16:creationId xmlns="" xmlns:a16="http://schemas.microsoft.com/office/drawing/2014/main" id="{442DD795-891A-42A1-8B61-A759336AFF48}"/>
              </a:ext>
            </a:extLst>
          </p:cNvPr>
          <p:cNvGrpSpPr/>
          <p:nvPr/>
        </p:nvGrpSpPr>
        <p:grpSpPr bwMode="blackWhite">
          <a:xfrm>
            <a:off x="558726" y="5869444"/>
            <a:ext cx="558179" cy="409838"/>
            <a:chOff x="6953426" y="711274"/>
            <a:chExt cx="558179" cy="409838"/>
          </a:xfrm>
        </p:grpSpPr>
        <p:sp>
          <p:nvSpPr>
            <p:cNvPr id="41" name="Oval 17" descr="Small circle">
              <a:extLst>
                <a:ext uri="{FF2B5EF4-FFF2-40B4-BE49-F238E27FC236}">
                  <a16:creationId xmlns="" xmlns:a16="http://schemas.microsoft.com/office/drawing/2014/main" id="{D4EB9171-0025-40EC-8A2D-9821650BC52C}"/>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42" name="TextBox 31" descr="Number 3">
              <a:extLst>
                <a:ext uri="{FF2B5EF4-FFF2-40B4-BE49-F238E27FC236}">
                  <a16:creationId xmlns="" xmlns:a16="http://schemas.microsoft.com/office/drawing/2014/main" id="{40816BDA-76FA-46A5-96F9-ACEC8490E1B7}"/>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6</a:t>
              </a:r>
            </a:p>
          </p:txBody>
        </p:sp>
      </p:grpSp>
      <p:sp>
        <p:nvSpPr>
          <p:cNvPr id="43" name="Rectangle 42">
            <a:extLst>
              <a:ext uri="{FF2B5EF4-FFF2-40B4-BE49-F238E27FC236}">
                <a16:creationId xmlns="" xmlns:a16="http://schemas.microsoft.com/office/drawing/2014/main" id="{BC5DC79B-C6AC-47E1-B0B6-88FCCC76A764}"/>
              </a:ext>
            </a:extLst>
          </p:cNvPr>
          <p:cNvSpPr/>
          <p:nvPr/>
        </p:nvSpPr>
        <p:spPr>
          <a:xfrm>
            <a:off x="1040204" y="5909950"/>
            <a:ext cx="12455408" cy="404854"/>
          </a:xfrm>
          <a:prstGeom prst="rect">
            <a:avLst/>
          </a:prstGeom>
        </p:spPr>
        <p:txBody>
          <a:bodyPr vert="horz" lIns="91440" tIns="45720" rIns="91440" bIns="45720" rtlCol="0">
            <a:noAutofit/>
          </a:bodyPr>
          <a:lstStyle/>
          <a:p>
            <a:pPr lvl="0"/>
            <a:r>
              <a:rPr lang="fr-FR" sz="2000" b="1" dirty="0" err="1">
                <a:solidFill>
                  <a:schemeClr val="bg1"/>
                </a:solidFill>
              </a:rPr>
              <a:t>Testers</a:t>
            </a:r>
            <a:r>
              <a:rPr lang="fr-FR" sz="2000" b="1" dirty="0">
                <a:solidFill>
                  <a:schemeClr val="bg1"/>
                </a:solidFill>
              </a:rPr>
              <a:t> are </a:t>
            </a:r>
            <a:r>
              <a:rPr lang="fr-FR" sz="2000" b="1" dirty="0" err="1">
                <a:solidFill>
                  <a:schemeClr val="bg1"/>
                </a:solidFill>
              </a:rPr>
              <a:t>blamed</a:t>
            </a:r>
            <a:r>
              <a:rPr lang="fr-FR" sz="2000" b="1" dirty="0">
                <a:solidFill>
                  <a:schemeClr val="bg1"/>
                </a:solidFill>
              </a:rPr>
              <a:t> </a:t>
            </a:r>
            <a:r>
              <a:rPr lang="fr-FR" sz="2000" b="1" dirty="0" err="1">
                <a:solidFill>
                  <a:schemeClr val="bg1"/>
                </a:solidFill>
              </a:rPr>
              <a:t>when</a:t>
            </a:r>
            <a:r>
              <a:rPr lang="fr-FR" sz="2000" b="1" dirty="0">
                <a:solidFill>
                  <a:schemeClr val="bg1"/>
                </a:solidFill>
              </a:rPr>
              <a:t> </a:t>
            </a:r>
            <a:r>
              <a:rPr lang="fr-FR" sz="2000" b="1" dirty="0" err="1">
                <a:solidFill>
                  <a:schemeClr val="bg1"/>
                </a:solidFill>
              </a:rPr>
              <a:t>critical</a:t>
            </a:r>
            <a:r>
              <a:rPr lang="fr-FR" sz="2000" b="1" dirty="0">
                <a:solidFill>
                  <a:schemeClr val="bg1"/>
                </a:solidFill>
              </a:rPr>
              <a:t> issues are </a:t>
            </a:r>
            <a:r>
              <a:rPr lang="fr-FR" sz="2000" b="1" dirty="0" err="1">
                <a:solidFill>
                  <a:schemeClr val="bg1"/>
                </a:solidFill>
              </a:rPr>
              <a:t>found</a:t>
            </a:r>
            <a:r>
              <a:rPr lang="fr-FR" sz="2000" b="1" dirty="0">
                <a:solidFill>
                  <a:schemeClr val="bg1"/>
                </a:solidFill>
              </a:rPr>
              <a:t> by </a:t>
            </a:r>
            <a:r>
              <a:rPr lang="fr-FR" sz="2000" b="1" dirty="0" err="1">
                <a:solidFill>
                  <a:schemeClr val="bg1"/>
                </a:solidFill>
              </a:rPr>
              <a:t>customer</a:t>
            </a:r>
            <a:endParaRPr lang="fr-FR" sz="2000" b="1" dirty="0">
              <a:solidFill>
                <a:schemeClr val="bg1"/>
              </a:solidFill>
            </a:endParaRPr>
          </a:p>
        </p:txBody>
      </p:sp>
    </p:spTree>
    <p:extLst>
      <p:ext uri="{BB962C8B-B14F-4D97-AF65-F5344CB8AC3E}">
        <p14:creationId xmlns:p14="http://schemas.microsoft.com/office/powerpoint/2010/main" val="261985085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 xmlns:a16="http://schemas.microsoft.com/office/drawing/2014/main" id="{222C8DDC-27E9-41BA-8C05-74DC6F97825B}"/>
              </a:ext>
            </a:extLst>
          </p:cNvPr>
          <p:cNvPicPr>
            <a:picLocks noChangeAspect="1"/>
          </p:cNvPicPr>
          <p:nvPr/>
        </p:nvPicPr>
        <p:blipFill>
          <a:blip r:embed="rId3">
            <a:alphaModFix amt="10000"/>
            <a:extLst>
              <a:ext uri="{28A0092B-C50C-407E-A947-70E740481C1C}">
                <a14:useLocalDpi xmlns:a14="http://schemas.microsoft.com/office/drawing/2010/main" val="0"/>
              </a:ext>
            </a:extLst>
          </a:blip>
          <a:stretch>
            <a:fillRect/>
          </a:stretch>
        </p:blipFill>
        <p:spPr>
          <a:xfrm>
            <a:off x="267181" y="241364"/>
            <a:ext cx="6546309" cy="8659139"/>
          </a:xfrm>
          <a:prstGeom prst="rect">
            <a:avLst/>
          </a:prstGeom>
        </p:spPr>
      </p:pic>
      <p:sp>
        <p:nvSpPr>
          <p:cNvPr id="2" name="Title 1"/>
          <p:cNvSpPr>
            <a:spLocks noGrp="1"/>
          </p:cNvSpPr>
          <p:nvPr>
            <p:ph type="title"/>
          </p:nvPr>
        </p:nvSpPr>
        <p:spPr/>
        <p:txBody>
          <a:bodyPr>
            <a:normAutofit/>
          </a:bodyPr>
          <a:lstStyle/>
          <a:p>
            <a:pPr lvl="0"/>
            <a:r>
              <a:rPr lang="en-US" b="1" dirty="0"/>
              <a:t>Agile</a:t>
            </a:r>
            <a:r>
              <a:rPr lang="en-US" b="1" dirty="0">
                <a:latin typeface="Segoe UI Light" panose="020B0502040204020203" pitchFamily="34" charset="0"/>
                <a:cs typeface="Segoe UI Light" panose="020B0502040204020203" pitchFamily="34" charset="0"/>
              </a:rPr>
              <a:t> </a:t>
            </a:r>
            <a:r>
              <a:rPr lang="en-US" b="1" dirty="0"/>
              <a:t>Testing</a:t>
            </a:r>
            <a:r>
              <a:rPr lang="en-US" b="1" dirty="0">
                <a:latin typeface="Segoe UI Light" panose="020B0502040204020203" pitchFamily="34" charset="0"/>
                <a:cs typeface="Segoe UI Light" panose="020B0502040204020203" pitchFamily="34" charset="0"/>
              </a:rPr>
              <a:t>  </a:t>
            </a:r>
          </a:p>
        </p:txBody>
      </p:sp>
      <p:grpSp>
        <p:nvGrpSpPr>
          <p:cNvPr id="19" name="Group 18" descr="Small circle with number 1 inside  indicating step 1">
            <a:extLst>
              <a:ext uri="{FF2B5EF4-FFF2-40B4-BE49-F238E27FC236}">
                <a16:creationId xmlns="" xmlns:a16="http://schemas.microsoft.com/office/drawing/2014/main" id="{373F0897-8C84-4CC9-9632-3B29F7C46AC4}"/>
              </a:ext>
            </a:extLst>
          </p:cNvPr>
          <p:cNvGrpSpPr/>
          <p:nvPr/>
        </p:nvGrpSpPr>
        <p:grpSpPr bwMode="blackWhite">
          <a:xfrm>
            <a:off x="558723" y="1917997"/>
            <a:ext cx="558179" cy="409838"/>
            <a:chOff x="6953426" y="711274"/>
            <a:chExt cx="558179" cy="409838"/>
          </a:xfrm>
        </p:grpSpPr>
        <p:sp>
          <p:nvSpPr>
            <p:cNvPr id="20" name="Oval 19" descr="Small circle">
              <a:extLst>
                <a:ext uri="{FF2B5EF4-FFF2-40B4-BE49-F238E27FC236}">
                  <a16:creationId xmlns="" xmlns:a16="http://schemas.microsoft.com/office/drawing/2014/main" id="{FA7EDC99-0A31-456C-99CD-BE4926294890}"/>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descr="Number 1">
              <a:extLst>
                <a:ext uri="{FF2B5EF4-FFF2-40B4-BE49-F238E27FC236}">
                  <a16:creationId xmlns="" xmlns:a16="http://schemas.microsoft.com/office/drawing/2014/main" id="{00309BDF-AA77-4222-A6EE-A4D9D8015D89}"/>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1</a:t>
              </a:r>
            </a:p>
          </p:txBody>
        </p:sp>
      </p:grpSp>
      <p:sp>
        <p:nvSpPr>
          <p:cNvPr id="22" name="Content Placeholder 17">
            <a:extLst>
              <a:ext uri="{FF2B5EF4-FFF2-40B4-BE49-F238E27FC236}">
                <a16:creationId xmlns="" xmlns:a16="http://schemas.microsoft.com/office/drawing/2014/main" id="{67B06D91-43B8-4047-A713-BC318ED749BB}"/>
              </a:ext>
            </a:extLst>
          </p:cNvPr>
          <p:cNvSpPr txBox="1">
            <a:spLocks/>
          </p:cNvSpPr>
          <p:nvPr/>
        </p:nvSpPr>
        <p:spPr>
          <a:xfrm>
            <a:off x="1066040" y="1958189"/>
            <a:ext cx="2486328" cy="913994"/>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fr-FR" sz="2000" b="1" dirty="0">
              <a:solidFill>
                <a:schemeClr val="bg1"/>
              </a:solidFill>
            </a:endParaRPr>
          </a:p>
        </p:txBody>
      </p:sp>
      <p:grpSp>
        <p:nvGrpSpPr>
          <p:cNvPr id="23" name="Group 22" descr="Small circle with number 2 inside  indicating step 2">
            <a:extLst>
              <a:ext uri="{FF2B5EF4-FFF2-40B4-BE49-F238E27FC236}">
                <a16:creationId xmlns="" xmlns:a16="http://schemas.microsoft.com/office/drawing/2014/main" id="{245DE22F-5382-4635-8695-30E57BEF3763}"/>
              </a:ext>
            </a:extLst>
          </p:cNvPr>
          <p:cNvGrpSpPr/>
          <p:nvPr/>
        </p:nvGrpSpPr>
        <p:grpSpPr bwMode="blackWhite">
          <a:xfrm>
            <a:off x="558725" y="2660757"/>
            <a:ext cx="558179" cy="409838"/>
            <a:chOff x="6953426" y="711274"/>
            <a:chExt cx="558179" cy="409838"/>
          </a:xfrm>
        </p:grpSpPr>
        <p:sp>
          <p:nvSpPr>
            <p:cNvPr id="24" name="Oval 23" descr="Small circle">
              <a:extLst>
                <a:ext uri="{FF2B5EF4-FFF2-40B4-BE49-F238E27FC236}">
                  <a16:creationId xmlns="" xmlns:a16="http://schemas.microsoft.com/office/drawing/2014/main" id="{3C809488-B5EE-4D81-9F28-0BE84B9A42F0}"/>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descr="Number 2">
              <a:extLst>
                <a:ext uri="{FF2B5EF4-FFF2-40B4-BE49-F238E27FC236}">
                  <a16:creationId xmlns="" xmlns:a16="http://schemas.microsoft.com/office/drawing/2014/main" id="{EDA2D1B3-C3A1-4557-8D93-6B81C7E8DD38}"/>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2</a:t>
              </a:r>
            </a:p>
          </p:txBody>
        </p:sp>
      </p:grpSp>
      <p:sp>
        <p:nvSpPr>
          <p:cNvPr id="26" name="Content Placeholder 17">
            <a:extLst>
              <a:ext uri="{FF2B5EF4-FFF2-40B4-BE49-F238E27FC236}">
                <a16:creationId xmlns="" xmlns:a16="http://schemas.microsoft.com/office/drawing/2014/main" id="{A6AD16B0-46CD-4D57-9007-B15AB2C7BADB}"/>
              </a:ext>
            </a:extLst>
          </p:cNvPr>
          <p:cNvSpPr txBox="1">
            <a:spLocks/>
          </p:cNvSpPr>
          <p:nvPr/>
        </p:nvSpPr>
        <p:spPr>
          <a:xfrm>
            <a:off x="1066040" y="2700950"/>
            <a:ext cx="9944860" cy="388850"/>
          </a:xfrm>
          <a:prstGeom prst="rect">
            <a:avLst/>
          </a:prstGeom>
        </p:spPr>
        <p:txBody>
          <a:bodyPr vert="horz" lIns="91440" tIns="45720" rIns="91440" bIns="45720" rtlCol="0">
            <a:no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solidFill>
                  <a:schemeClr val="bg1"/>
                </a:solidFill>
              </a:rPr>
              <a:t>Works primarily on testing tasks </a:t>
            </a:r>
            <a:r>
              <a:rPr lang="fr-FR" sz="2000" b="1" dirty="0" err="1">
                <a:solidFill>
                  <a:schemeClr val="bg1"/>
                </a:solidFill>
              </a:rPr>
              <a:t>needed</a:t>
            </a:r>
            <a:r>
              <a:rPr lang="fr-FR" sz="2000" b="1" dirty="0">
                <a:solidFill>
                  <a:schemeClr val="bg1"/>
                </a:solidFill>
              </a:rPr>
              <a:t> for </a:t>
            </a:r>
            <a:r>
              <a:rPr lang="fr-FR" sz="2000" b="1" dirty="0" err="1">
                <a:solidFill>
                  <a:schemeClr val="bg1"/>
                </a:solidFill>
              </a:rPr>
              <a:t>feature</a:t>
            </a:r>
            <a:r>
              <a:rPr lang="fr-FR" sz="2000" b="1" dirty="0">
                <a:solidFill>
                  <a:schemeClr val="bg1"/>
                </a:solidFill>
              </a:rPr>
              <a:t> / </a:t>
            </a:r>
            <a:r>
              <a:rPr lang="fr-FR" sz="2000" b="1" dirty="0" err="1">
                <a:solidFill>
                  <a:schemeClr val="bg1"/>
                </a:solidFill>
              </a:rPr>
              <a:t>product</a:t>
            </a:r>
            <a:r>
              <a:rPr lang="fr-FR" sz="2000" b="1" dirty="0">
                <a:solidFill>
                  <a:schemeClr val="bg1"/>
                </a:solidFill>
              </a:rPr>
              <a:t> </a:t>
            </a:r>
            <a:r>
              <a:rPr lang="fr-FR" sz="2000" b="1" dirty="0" err="1">
                <a:solidFill>
                  <a:schemeClr val="bg1"/>
                </a:solidFill>
              </a:rPr>
              <a:t>quality</a:t>
            </a:r>
            <a:endParaRPr lang="fr-FR" sz="2000" b="1" dirty="0">
              <a:solidFill>
                <a:schemeClr val="bg1"/>
              </a:solidFill>
            </a:endParaRPr>
          </a:p>
          <a:p>
            <a:pPr marL="0" indent="0">
              <a:buNone/>
            </a:pPr>
            <a:endParaRPr lang="en-US" sz="2000" b="1" dirty="0">
              <a:solidFill>
                <a:schemeClr val="bg1"/>
              </a:solidFill>
            </a:endParaRPr>
          </a:p>
        </p:txBody>
      </p:sp>
      <p:sp>
        <p:nvSpPr>
          <p:cNvPr id="30" name="Content Placeholder 17">
            <a:extLst>
              <a:ext uri="{FF2B5EF4-FFF2-40B4-BE49-F238E27FC236}">
                <a16:creationId xmlns="" xmlns:a16="http://schemas.microsoft.com/office/drawing/2014/main" id="{A6615E4D-F313-45C7-B505-52FAA1C73E41}"/>
              </a:ext>
            </a:extLst>
          </p:cNvPr>
          <p:cNvSpPr txBox="1">
            <a:spLocks/>
          </p:cNvSpPr>
          <p:nvPr/>
        </p:nvSpPr>
        <p:spPr>
          <a:xfrm>
            <a:off x="1078205" y="3460263"/>
            <a:ext cx="2784602" cy="1110671"/>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fr-FR" sz="2000" b="1" dirty="0">
              <a:solidFill>
                <a:schemeClr val="bg1"/>
              </a:solidFill>
            </a:endParaRPr>
          </a:p>
        </p:txBody>
      </p:sp>
      <p:sp>
        <p:nvSpPr>
          <p:cNvPr id="31" name="Content Placeholder 17">
            <a:extLst>
              <a:ext uri="{FF2B5EF4-FFF2-40B4-BE49-F238E27FC236}">
                <a16:creationId xmlns="" xmlns:a16="http://schemas.microsoft.com/office/drawing/2014/main" id="{28470836-B54E-41ED-B862-8A50F8579698}"/>
              </a:ext>
            </a:extLst>
          </p:cNvPr>
          <p:cNvSpPr txBox="1">
            <a:spLocks/>
          </p:cNvSpPr>
          <p:nvPr/>
        </p:nvSpPr>
        <p:spPr>
          <a:xfrm>
            <a:off x="1078205" y="1955226"/>
            <a:ext cx="9823343" cy="1110671"/>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solidFill>
                  <a:schemeClr val="bg1"/>
                </a:solidFill>
              </a:rPr>
              <a:t>Test Specialist on Feature Team</a:t>
            </a:r>
          </a:p>
        </p:txBody>
      </p:sp>
      <p:pic>
        <p:nvPicPr>
          <p:cNvPr id="9" name="Picture 8">
            <a:extLst>
              <a:ext uri="{FF2B5EF4-FFF2-40B4-BE49-F238E27FC236}">
                <a16:creationId xmlns="" xmlns:a16="http://schemas.microsoft.com/office/drawing/2014/main" id="{CD3FE96A-A239-4A05-AAC8-8A7F4452C80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89634" y="3342096"/>
            <a:ext cx="4572000" cy="2286000"/>
          </a:xfrm>
          <a:prstGeom prst="rect">
            <a:avLst/>
          </a:prstGeom>
        </p:spPr>
      </p:pic>
      <p:sp>
        <p:nvSpPr>
          <p:cNvPr id="16" name="Star: 8 Points 15">
            <a:extLst>
              <a:ext uri="{FF2B5EF4-FFF2-40B4-BE49-F238E27FC236}">
                <a16:creationId xmlns="" xmlns:a16="http://schemas.microsoft.com/office/drawing/2014/main" id="{52D29A49-EC22-4292-9B91-35CFD5A17CFD}"/>
              </a:ext>
            </a:extLst>
          </p:cNvPr>
          <p:cNvSpPr/>
          <p:nvPr/>
        </p:nvSpPr>
        <p:spPr>
          <a:xfrm>
            <a:off x="261985" y="5957382"/>
            <a:ext cx="829395" cy="558170"/>
          </a:xfrm>
          <a:prstGeom prst="star8">
            <a:avLst/>
          </a:prstGeom>
          <a:noFill/>
          <a:ln>
            <a:solidFill>
              <a:srgbClr val="3B91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fld id="{81E620E6-C527-4187-9F01-69E77E2ED396}" type="slidenum">
              <a:rPr lang="fr-FR" smtClean="0">
                <a:solidFill>
                  <a:schemeClr val="bg1"/>
                </a:solidFill>
              </a:rPr>
              <a:t>9</a:t>
            </a:fld>
            <a:endParaRPr lang="fr-FR" dirty="0">
              <a:solidFill>
                <a:schemeClr val="bg1"/>
              </a:solidFill>
            </a:endParaRPr>
          </a:p>
        </p:txBody>
      </p:sp>
      <p:grpSp>
        <p:nvGrpSpPr>
          <p:cNvPr id="17" name="Group 16" descr="Small circle with number 2 inside  indicating step 2">
            <a:extLst>
              <a:ext uri="{FF2B5EF4-FFF2-40B4-BE49-F238E27FC236}">
                <a16:creationId xmlns="" xmlns:a16="http://schemas.microsoft.com/office/drawing/2014/main" id="{324617B8-465E-4228-8828-54922B85E229}"/>
              </a:ext>
            </a:extLst>
          </p:cNvPr>
          <p:cNvGrpSpPr/>
          <p:nvPr/>
        </p:nvGrpSpPr>
        <p:grpSpPr bwMode="blackWhite">
          <a:xfrm>
            <a:off x="558723" y="3481387"/>
            <a:ext cx="558179" cy="409838"/>
            <a:chOff x="6953426" y="711274"/>
            <a:chExt cx="558179" cy="409838"/>
          </a:xfrm>
        </p:grpSpPr>
        <p:sp>
          <p:nvSpPr>
            <p:cNvPr id="18" name="Oval 17" descr="Small circle">
              <a:extLst>
                <a:ext uri="{FF2B5EF4-FFF2-40B4-BE49-F238E27FC236}">
                  <a16:creationId xmlns="" xmlns:a16="http://schemas.microsoft.com/office/drawing/2014/main" id="{43940BD2-FC0A-4915-BF43-05F21D8D7A81}"/>
                </a:ext>
              </a:extLst>
            </p:cNvPr>
            <p:cNvSpPr/>
            <p:nvPr/>
          </p:nvSpPr>
          <p:spPr bwMode="blackWhite">
            <a:xfrm>
              <a:off x="7025069" y="711274"/>
              <a:ext cx="409838" cy="409838"/>
            </a:xfrm>
            <a:prstGeom prst="ellipse">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descr="Number 2">
              <a:extLst>
                <a:ext uri="{FF2B5EF4-FFF2-40B4-BE49-F238E27FC236}">
                  <a16:creationId xmlns="" xmlns:a16="http://schemas.microsoft.com/office/drawing/2014/main" id="{0F4B1E78-2CF8-46F2-9A4E-2E8CEB56D970}"/>
                </a:ext>
              </a:extLst>
            </p:cNvPr>
            <p:cNvSpPr txBox="1">
              <a:spLocks noChangeAspect="1"/>
            </p:cNvSpPr>
            <p:nvPr/>
          </p:nvSpPr>
          <p:spPr bwMode="blackWhite">
            <a:xfrm>
              <a:off x="6953426" y="727564"/>
              <a:ext cx="558179" cy="369332"/>
            </a:xfrm>
            <a:prstGeom prst="rect">
              <a:avLst/>
            </a:prstGeom>
            <a:noFill/>
          </p:spPr>
          <p:txBody>
            <a:bodyPr wrap="square" rtlCol="0">
              <a:spAutoFit/>
            </a:bodyPr>
            <a:lstStyle/>
            <a:p>
              <a:pPr algn="ctr"/>
              <a:r>
                <a:rPr lang="en-US" dirty="0">
                  <a:solidFill>
                    <a:schemeClr val="bg1"/>
                  </a:solidFill>
                  <a:latin typeface="Segoe UI Semibold" panose="020B0702040204020203" pitchFamily="34" charset="0"/>
                  <a:cs typeface="Segoe UI Semibold" panose="020B0702040204020203" pitchFamily="34" charset="0"/>
                </a:rPr>
                <a:t>3</a:t>
              </a:r>
            </a:p>
          </p:txBody>
        </p:sp>
      </p:grpSp>
      <p:sp>
        <p:nvSpPr>
          <p:cNvPr id="28" name="Content Placeholder 17">
            <a:extLst>
              <a:ext uri="{FF2B5EF4-FFF2-40B4-BE49-F238E27FC236}">
                <a16:creationId xmlns="" xmlns:a16="http://schemas.microsoft.com/office/drawing/2014/main" id="{D4A22CE3-4D0D-49EB-A3D3-2CFE0702BE6C}"/>
              </a:ext>
            </a:extLst>
          </p:cNvPr>
          <p:cNvSpPr txBox="1">
            <a:spLocks/>
          </p:cNvSpPr>
          <p:nvPr/>
        </p:nvSpPr>
        <p:spPr>
          <a:xfrm>
            <a:off x="1066038" y="3521580"/>
            <a:ext cx="9944860" cy="388850"/>
          </a:xfrm>
          <a:prstGeom prst="rect">
            <a:avLst/>
          </a:prstGeom>
        </p:spPr>
        <p:txBody>
          <a:bodyPr vert="horz" lIns="91440" tIns="45720" rIns="91440" bIns="45720" rtlCol="0">
            <a:no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sz="2000" b="1" dirty="0">
                <a:solidFill>
                  <a:schemeClr val="bg1"/>
                </a:solidFill>
              </a:rPr>
              <a:t>Focus on test automation (90%)</a:t>
            </a:r>
          </a:p>
          <a:p>
            <a:pPr marL="0" indent="0">
              <a:buNone/>
            </a:pPr>
            <a:endParaRPr lang="en-US" sz="2000" b="1" dirty="0">
              <a:solidFill>
                <a:schemeClr val="bg1"/>
              </a:solidFill>
            </a:endParaRPr>
          </a:p>
        </p:txBody>
      </p:sp>
    </p:spTree>
    <p:extLst>
      <p:ext uri="{BB962C8B-B14F-4D97-AF65-F5344CB8AC3E}">
        <p14:creationId xmlns:p14="http://schemas.microsoft.com/office/powerpoint/2010/main" val="163659371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TM04033919[[fn=Circuit]]</Template>
  <TotalTime>8706</TotalTime>
  <Words>1587</Words>
  <Application>Microsoft Office PowerPoint</Application>
  <PresentationFormat>Grand écran</PresentationFormat>
  <Paragraphs>240</Paragraphs>
  <Slides>23</Slides>
  <Notes>22</Notes>
  <HiddenSlides>0</HiddenSlides>
  <MMClips>0</MMClips>
  <ScaleCrop>false</ScaleCrop>
  <HeadingPairs>
    <vt:vector size="6" baseType="variant">
      <vt:variant>
        <vt:lpstr>Polices utilisées</vt:lpstr>
      </vt:variant>
      <vt:variant>
        <vt:i4>11</vt:i4>
      </vt:variant>
      <vt:variant>
        <vt:lpstr>Thème</vt:lpstr>
      </vt:variant>
      <vt:variant>
        <vt:i4>1</vt:i4>
      </vt:variant>
      <vt:variant>
        <vt:lpstr>Titres des diapositives</vt:lpstr>
      </vt:variant>
      <vt:variant>
        <vt:i4>23</vt:i4>
      </vt:variant>
    </vt:vector>
  </HeadingPairs>
  <TitlesOfParts>
    <vt:vector size="35" baseType="lpstr">
      <vt:lpstr>Arial</vt:lpstr>
      <vt:lpstr>Calibri</vt:lpstr>
      <vt:lpstr>Calibri Light</vt:lpstr>
      <vt:lpstr>Consolas</vt:lpstr>
      <vt:lpstr>Gotham-Bold</vt:lpstr>
      <vt:lpstr>Segoe UI</vt:lpstr>
      <vt:lpstr>Segoe UI Light</vt:lpstr>
      <vt:lpstr>Segoe UI Semibold</vt:lpstr>
      <vt:lpstr>Trebuchet MS</vt:lpstr>
      <vt:lpstr>Tw Cen MT</vt:lpstr>
      <vt:lpstr>Wingdings</vt:lpstr>
      <vt:lpstr>Circuit</vt:lpstr>
      <vt:lpstr>Présentation PowerPoint</vt:lpstr>
      <vt:lpstr>Présentation PowerPoint</vt:lpstr>
      <vt:lpstr>Présentation PowerPoint</vt:lpstr>
      <vt:lpstr>Présentation PowerPoint</vt:lpstr>
      <vt:lpstr>Crossing the Chasm</vt:lpstr>
      <vt:lpstr>Présentation PowerPoint</vt:lpstr>
      <vt:lpstr>Plan</vt:lpstr>
      <vt:lpstr>Problems faced with traditional testing</vt:lpstr>
      <vt:lpstr>Agile Testing  </vt:lpstr>
      <vt:lpstr>Présentation PowerPoint</vt:lpstr>
      <vt:lpstr>Présentation PowerPoint</vt:lpstr>
      <vt:lpstr>Présentation PowerPoint</vt:lpstr>
      <vt:lpstr>Values of XP</vt:lpstr>
      <vt:lpstr>Présentation PowerPoint</vt:lpstr>
      <vt:lpstr>Présentation PowerPoint</vt:lpstr>
      <vt:lpstr>Modern Testing Mission</vt:lpstr>
      <vt:lpstr>Présentation PowerPoint</vt:lpstr>
      <vt:lpstr>We are On the Road to the Modern Tester …  </vt:lpstr>
      <vt:lpstr>Specializing Generalist &amp; Generalizing Specialist </vt:lpstr>
      <vt:lpstr>importance of collaboration</vt:lpstr>
      <vt:lpstr>Présentation PowerPoint</vt:lpstr>
      <vt:lpstr>Conclusion</vt:lpstr>
      <vt:lpstr>Thank You </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PowerPoint</dc:title>
  <dc:creator>Emna Ayedi</dc:creator>
  <cp:keywords/>
  <cp:lastModifiedBy>Emna</cp:lastModifiedBy>
  <cp:revision>305</cp:revision>
  <dcterms:created xsi:type="dcterms:W3CDTF">2019-03-26T09:51:34Z</dcterms:created>
  <dcterms:modified xsi:type="dcterms:W3CDTF">2019-11-15T21:19:48Z</dcterms:modified>
  <cp:version/>
</cp:coreProperties>
</file>